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7" r:id="rId3"/>
    <p:sldId id="258" r:id="rId4"/>
    <p:sldId id="264" r:id="rId5"/>
    <p:sldId id="265" r:id="rId6"/>
    <p:sldId id="266" r:id="rId7"/>
    <p:sldId id="267" r:id="rId8"/>
    <p:sldId id="259" r:id="rId9"/>
    <p:sldId id="268" r:id="rId10"/>
    <p:sldId id="270" r:id="rId11"/>
    <p:sldId id="269" r:id="rId12"/>
    <p:sldId id="271" r:id="rId13"/>
    <p:sldId id="260" r:id="rId14"/>
    <p:sldId id="275" r:id="rId15"/>
    <p:sldId id="262" r:id="rId16"/>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656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71" d="100"/>
          <a:sy n="71" d="100"/>
        </p:scale>
        <p:origin x="-660"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09381924-8D3E-4D52-B8B2-7BB5E0C1C666}" type="datetimeFigureOut">
              <a:rPr lang="zh-CN" altLang="en-US" smtClean="0"/>
              <a:t>2021/4/20</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20497E2D-5F28-475B-9CBB-6C9DE49F4EB6}" type="slidenum">
              <a:rPr lang="zh-CN" altLang="en-US" smtClean="0"/>
              <a:t>‹#›</a:t>
            </a:fld>
            <a:endParaRPr lang="zh-CN" altLang="en-US"/>
          </a:p>
        </p:txBody>
      </p:sp>
    </p:spTree>
    <p:extLst>
      <p:ext uri="{BB962C8B-B14F-4D97-AF65-F5344CB8AC3E}">
        <p14:creationId xmlns:p14="http://schemas.microsoft.com/office/powerpoint/2010/main" val="11765623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497E2D-5F28-475B-9CBB-6C9DE49F4EB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497E2D-5F28-475B-9CBB-6C9DE49F4EB6}"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497E2D-5F28-475B-9CBB-6C9DE49F4EB6}"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497E2D-5F28-475B-9CBB-6C9DE49F4EB6}"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497E2D-5F28-475B-9CBB-6C9DE49F4EB6}"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497E2D-5F28-475B-9CBB-6C9DE49F4EB6}"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497E2D-5F28-475B-9CBB-6C9DE49F4EB6}" type="slidenum">
              <a:rPr lang="zh-CN" altLang="en-US" smtClean="0"/>
              <a:t>15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497E2D-5F28-475B-9CBB-6C9DE49F4EB6}"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497E2D-5F28-475B-9CBB-6C9DE49F4EB6}"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497E2D-5F28-475B-9CBB-6C9DE49F4EB6}"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497E2D-5F28-475B-9CBB-6C9DE49F4EB6}"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497E2D-5F28-475B-9CBB-6C9DE49F4EB6}"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497E2D-5F28-475B-9CBB-6C9DE49F4EB6}"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497E2D-5F28-475B-9CBB-6C9DE49F4EB6}"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497E2D-5F28-475B-9CBB-6C9DE49F4EB6}"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tags" Target="../tags/tag3.xml"/><Relationship Id="rId7" Type="http://schemas.openxmlformats.org/officeDocument/2006/relationships/image" Target="../media/image3.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4.xml"/><Relationship Id="rId5" Type="http://schemas.openxmlformats.org/officeDocument/2006/relationships/slideLayout" Target="../slideLayouts/slideLayout1.xml"/><Relationship Id="rId10" Type="http://schemas.openxmlformats.org/officeDocument/2006/relationships/image" Target="../media/image7.png"/><Relationship Id="rId4" Type="http://schemas.openxmlformats.org/officeDocument/2006/relationships/tags" Target="../tags/tag4.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6545" y="277495"/>
            <a:ext cx="11598910" cy="6303645"/>
          </a:xfrm>
          <a:prstGeom prst="rect">
            <a:avLst/>
          </a:prstGeom>
          <a:noFill/>
          <a:ln>
            <a:solidFill>
              <a:srgbClr val="5656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清刻本悦宋简体" panose="02000000000000000000" pitchFamily="2" charset="-122"/>
            </a:endParaRPr>
          </a:p>
        </p:txBody>
      </p:sp>
      <p:pic>
        <p:nvPicPr>
          <p:cNvPr id="5" name="图片 4" descr="花1"/>
          <p:cNvPicPr>
            <a:picLocks noChangeAspect="1"/>
          </p:cNvPicPr>
          <p:nvPr/>
        </p:nvPicPr>
        <p:blipFill>
          <a:blip r:embed="rId3"/>
          <a:stretch>
            <a:fillRect/>
          </a:stretch>
        </p:blipFill>
        <p:spPr>
          <a:xfrm>
            <a:off x="-21590" y="-10160"/>
            <a:ext cx="1800860" cy="3499485"/>
          </a:xfrm>
          <a:prstGeom prst="rect">
            <a:avLst/>
          </a:prstGeom>
        </p:spPr>
      </p:pic>
      <p:pic>
        <p:nvPicPr>
          <p:cNvPr id="6" name="图片 5" descr="花2"/>
          <p:cNvPicPr>
            <a:picLocks noChangeAspect="1"/>
          </p:cNvPicPr>
          <p:nvPr/>
        </p:nvPicPr>
        <p:blipFill>
          <a:blip r:embed="rId4"/>
          <a:stretch>
            <a:fillRect/>
          </a:stretch>
        </p:blipFill>
        <p:spPr>
          <a:xfrm>
            <a:off x="8689975" y="-10160"/>
            <a:ext cx="3536950" cy="1731645"/>
          </a:xfrm>
          <a:prstGeom prst="rect">
            <a:avLst/>
          </a:prstGeom>
        </p:spPr>
      </p:pic>
      <p:pic>
        <p:nvPicPr>
          <p:cNvPr id="7" name="图片 6" descr="圆框"/>
          <p:cNvPicPr>
            <a:picLocks noChangeAspect="1"/>
          </p:cNvPicPr>
          <p:nvPr/>
        </p:nvPicPr>
        <p:blipFill>
          <a:blip r:embed="rId5"/>
          <a:stretch>
            <a:fillRect/>
          </a:stretch>
        </p:blipFill>
        <p:spPr>
          <a:xfrm>
            <a:off x="3426460" y="1328420"/>
            <a:ext cx="5339080" cy="4200525"/>
          </a:xfrm>
          <a:prstGeom prst="rect">
            <a:avLst/>
          </a:prstGeom>
        </p:spPr>
      </p:pic>
      <p:grpSp>
        <p:nvGrpSpPr>
          <p:cNvPr id="10" name="组合 9"/>
          <p:cNvGrpSpPr/>
          <p:nvPr/>
        </p:nvGrpSpPr>
        <p:grpSpPr>
          <a:xfrm>
            <a:off x="2392550" y="918841"/>
            <a:ext cx="713722" cy="5209227"/>
            <a:chOff x="17336" y="3253"/>
            <a:chExt cx="868" cy="6096"/>
          </a:xfrm>
        </p:grpSpPr>
        <p:sp>
          <p:nvSpPr>
            <p:cNvPr id="8" name="矩形 7"/>
            <p:cNvSpPr/>
            <p:nvPr/>
          </p:nvSpPr>
          <p:spPr>
            <a:xfrm>
              <a:off x="17479" y="3253"/>
              <a:ext cx="725" cy="6096"/>
            </a:xfrm>
            <a:prstGeom prst="rect">
              <a:avLst/>
            </a:prstGeom>
            <a:noFill/>
            <a:ln>
              <a:solidFill>
                <a:srgbClr val="5656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清刻本悦宋简体" panose="02000000000000000000" pitchFamily="2" charset="-122"/>
              </a:endParaRPr>
            </a:p>
          </p:txBody>
        </p:sp>
        <p:sp>
          <p:nvSpPr>
            <p:cNvPr id="9" name="文本框 8"/>
            <p:cNvSpPr txBox="1"/>
            <p:nvPr/>
          </p:nvSpPr>
          <p:spPr>
            <a:xfrm flipH="1">
              <a:off x="17336" y="3485"/>
              <a:ext cx="868" cy="5632"/>
            </a:xfrm>
            <a:prstGeom prst="rect">
              <a:avLst/>
            </a:prstGeom>
            <a:noFill/>
          </p:spPr>
          <p:txBody>
            <a:bodyPr vert="eaVert" wrap="square" rtlCol="0">
              <a:spAutoFit/>
            </a:bodyPr>
            <a:lstStyle/>
            <a:p>
              <a:pPr algn="dist"/>
              <a:r>
                <a:rPr lang="zh-CN" altLang="en-US" sz="2800" dirty="0">
                  <a:solidFill>
                    <a:schemeClr val="tx1">
                      <a:lumMod val="75000"/>
                      <a:lumOff val="25000"/>
                    </a:schemeClr>
                  </a:solidFill>
                  <a:uFillTx/>
                  <a:latin typeface="新宋体" panose="02010609030101010101" charset="-122"/>
                  <a:ea typeface="新宋体" panose="02010609030101010101" charset="-122"/>
                </a:rPr>
                <a:t>旧衣回收再改造</a:t>
              </a:r>
            </a:p>
          </p:txBody>
        </p:sp>
      </p:grpSp>
      <p:sp>
        <p:nvSpPr>
          <p:cNvPr id="12" name="文本框 11"/>
          <p:cNvSpPr txBox="1"/>
          <p:nvPr/>
        </p:nvSpPr>
        <p:spPr>
          <a:xfrm>
            <a:off x="5473065" y="1531620"/>
            <a:ext cx="1246505" cy="1569660"/>
          </a:xfrm>
          <a:prstGeom prst="rect">
            <a:avLst/>
          </a:prstGeom>
          <a:noFill/>
        </p:spPr>
        <p:txBody>
          <a:bodyPr wrap="square" rtlCol="0">
            <a:spAutoFit/>
          </a:bodyPr>
          <a:lstStyle/>
          <a:p>
            <a:pPr algn="ctr"/>
            <a:r>
              <a:rPr lang="zh-CN" altLang="en-US" sz="9600" dirty="0" smtClean="0">
                <a:solidFill>
                  <a:schemeClr val="tx1">
                    <a:lumMod val="75000"/>
                    <a:lumOff val="25000"/>
                  </a:schemeClr>
                </a:solidFill>
                <a:latin typeface="方正清刻本悦宋简体" panose="02000000000000000000" pitchFamily="2" charset="-122"/>
                <a:ea typeface="方正清刻本悦宋简体" panose="02000000000000000000" pitchFamily="2" charset="-122"/>
              </a:rPr>
              <a:t>旧</a:t>
            </a:r>
            <a:endParaRPr lang="zh-CN" altLang="en-US" sz="96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endParaRPr>
          </a:p>
        </p:txBody>
      </p:sp>
      <p:sp>
        <p:nvSpPr>
          <p:cNvPr id="13" name="文本框 12"/>
          <p:cNvSpPr txBox="1"/>
          <p:nvPr/>
        </p:nvSpPr>
        <p:spPr>
          <a:xfrm>
            <a:off x="6490970" y="2550011"/>
            <a:ext cx="1246505" cy="1568450"/>
          </a:xfrm>
          <a:prstGeom prst="rect">
            <a:avLst/>
          </a:prstGeom>
          <a:noFill/>
        </p:spPr>
        <p:txBody>
          <a:bodyPr wrap="square" rtlCol="0">
            <a:spAutoFit/>
          </a:bodyPr>
          <a:lstStyle/>
          <a:p>
            <a:pPr algn="ctr"/>
            <a:r>
              <a:rPr lang="zh-CN" altLang="en-US" sz="9600" dirty="0" smtClean="0">
                <a:solidFill>
                  <a:schemeClr val="tx1">
                    <a:lumMod val="75000"/>
                    <a:lumOff val="25000"/>
                  </a:schemeClr>
                </a:solidFill>
                <a:latin typeface="方正清刻本悦宋简体" panose="02000000000000000000" pitchFamily="2" charset="-122"/>
                <a:ea typeface="方正清刻本悦宋简体" panose="02000000000000000000" pitchFamily="2" charset="-122"/>
              </a:rPr>
              <a:t>改</a:t>
            </a:r>
            <a:endParaRPr lang="zh-CN" altLang="en-US" sz="96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endParaRPr>
          </a:p>
        </p:txBody>
      </p:sp>
      <p:sp>
        <p:nvSpPr>
          <p:cNvPr id="14" name="文本框 13"/>
          <p:cNvSpPr txBox="1"/>
          <p:nvPr/>
        </p:nvSpPr>
        <p:spPr>
          <a:xfrm>
            <a:off x="5472430" y="3696970"/>
            <a:ext cx="1246505" cy="1568450"/>
          </a:xfrm>
          <a:prstGeom prst="rect">
            <a:avLst/>
          </a:prstGeom>
          <a:noFill/>
        </p:spPr>
        <p:txBody>
          <a:bodyPr wrap="square" rtlCol="0">
            <a:spAutoFit/>
          </a:bodyPr>
          <a:lstStyle/>
          <a:p>
            <a:pPr algn="ctr"/>
            <a:r>
              <a:rPr lang="zh-CN" altLang="en-US" sz="9600" dirty="0" smtClean="0">
                <a:solidFill>
                  <a:schemeClr val="tx1">
                    <a:lumMod val="75000"/>
                    <a:lumOff val="25000"/>
                  </a:schemeClr>
                </a:solidFill>
                <a:latin typeface="方正清刻本悦宋简体" panose="02000000000000000000" pitchFamily="2" charset="-122"/>
                <a:ea typeface="方正清刻本悦宋简体" panose="02000000000000000000" pitchFamily="2" charset="-122"/>
              </a:rPr>
              <a:t>新</a:t>
            </a:r>
            <a:endParaRPr lang="zh-CN" altLang="en-US" sz="9600" dirty="0">
              <a:solidFill>
                <a:schemeClr val="tx1">
                  <a:lumMod val="75000"/>
                  <a:lumOff val="25000"/>
                </a:schemeClr>
              </a:solidFill>
              <a:latin typeface="方正清刻本悦宋简体" panose="02000000000000000000" pitchFamily="2" charset="-122"/>
              <a:ea typeface="方正清刻本悦宋简体" panose="02000000000000000000" pitchFamily="2" charset="-122"/>
            </a:endParaRPr>
          </a:p>
        </p:txBody>
      </p:sp>
      <p:sp>
        <p:nvSpPr>
          <p:cNvPr id="3" name="文本框 2"/>
          <p:cNvSpPr txBox="1"/>
          <p:nvPr/>
        </p:nvSpPr>
        <p:spPr>
          <a:xfrm rot="16200000">
            <a:off x="9610388" y="3672205"/>
            <a:ext cx="923330" cy="4236720"/>
          </a:xfrm>
          <a:prstGeom prst="rect">
            <a:avLst/>
          </a:prstGeom>
          <a:noFill/>
        </p:spPr>
        <p:txBody>
          <a:bodyPr vert="eaVert" wrap="square" rtlCol="0">
            <a:spAutoFit/>
          </a:bodyPr>
          <a:lstStyle/>
          <a:p>
            <a:r>
              <a:rPr lang="zh-CN" altLang="en-US" sz="1600" dirty="0">
                <a:ea typeface="方正清刻本悦宋简体" panose="02000000000000000000" pitchFamily="2" charset="-122"/>
              </a:rPr>
              <a:t>汇报人</a:t>
            </a:r>
            <a:r>
              <a:rPr lang="zh-CN" altLang="en-US" sz="1600" dirty="0" smtClean="0">
                <a:ea typeface="方正清刻本悦宋简体" panose="02000000000000000000" pitchFamily="2" charset="-122"/>
              </a:rPr>
              <a:t>：纪家谊</a:t>
            </a:r>
            <a:endParaRPr lang="en-US" altLang="zh-CN" sz="1600" dirty="0" smtClean="0">
              <a:ea typeface="方正清刻本悦宋简体" panose="02000000000000000000" pitchFamily="2" charset="-122"/>
            </a:endParaRPr>
          </a:p>
          <a:p>
            <a:endParaRPr lang="en-US" altLang="zh-CN" sz="1600" dirty="0" smtClean="0">
              <a:ea typeface="方正清刻本悦宋简体" panose="02000000000000000000" pitchFamily="2" charset="-122"/>
            </a:endParaRPr>
          </a:p>
          <a:p>
            <a:r>
              <a:rPr lang="zh-CN" altLang="en-US" sz="1600" dirty="0" smtClean="0">
                <a:ea typeface="方正清刻本悦宋简体" panose="02000000000000000000" pitchFamily="2" charset="-122"/>
              </a:rPr>
              <a:t> 组员</a:t>
            </a:r>
            <a:r>
              <a:rPr lang="zh-CN" altLang="en-US" sz="1600" dirty="0">
                <a:ea typeface="方正清刻本悦宋简体" panose="02000000000000000000" pitchFamily="2" charset="-122"/>
              </a:rPr>
              <a:t>：吴昊、纪家谊、刘胡南、魏星鹏</a:t>
            </a: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par>
                                <p:cTn id="12" presetID="22" presetClass="entr" presetSubtype="2"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right)">
                                      <p:cBhvr>
                                        <p:cTn id="14" dur="500"/>
                                        <p:tgtEl>
                                          <p:spTgt spid="6"/>
                                        </p:tgtEl>
                                      </p:cBhvr>
                                    </p:animEffect>
                                  </p:childTnLst>
                                </p:cTn>
                              </p:par>
                            </p:childTnLst>
                          </p:cTn>
                        </p:par>
                        <p:par>
                          <p:cTn id="15" fill="hold">
                            <p:stCondLst>
                              <p:cond delay="1000"/>
                            </p:stCondLst>
                            <p:childTnLst>
                              <p:par>
                                <p:cTn id="16" presetID="2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edge">
                                      <p:cBhvr>
                                        <p:cTn id="18" dur="500"/>
                                        <p:tgtEl>
                                          <p:spTgt spid="7"/>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childTnLst>
                          </p:cTn>
                        </p:par>
                        <p:par>
                          <p:cTn id="25" fill="hold">
                            <p:stCondLst>
                              <p:cond delay="2000"/>
                            </p:stCondLst>
                            <p:childTnLst>
                              <p:par>
                                <p:cTn id="26" presetID="53" presetClass="entr" presetSubtype="16"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 calcmode="lin" valueType="num">
                                      <p:cBhvr>
                                        <p:cTn id="28" dur="500" fill="hold"/>
                                        <p:tgtEl>
                                          <p:spTgt spid="13"/>
                                        </p:tgtEl>
                                        <p:attrNameLst>
                                          <p:attrName>ppt_w</p:attrName>
                                        </p:attrNameLst>
                                      </p:cBhvr>
                                      <p:tavLst>
                                        <p:tav tm="0">
                                          <p:val>
                                            <p:fltVal val="0"/>
                                          </p:val>
                                        </p:tav>
                                        <p:tav tm="100000">
                                          <p:val>
                                            <p:strVal val="#ppt_w"/>
                                          </p:val>
                                        </p:tav>
                                      </p:tavLst>
                                    </p:anim>
                                    <p:anim calcmode="lin" valueType="num">
                                      <p:cBhvr>
                                        <p:cTn id="29" dur="500" fill="hold"/>
                                        <p:tgtEl>
                                          <p:spTgt spid="13"/>
                                        </p:tgtEl>
                                        <p:attrNameLst>
                                          <p:attrName>ppt_h</p:attrName>
                                        </p:attrNameLst>
                                      </p:cBhvr>
                                      <p:tavLst>
                                        <p:tav tm="0">
                                          <p:val>
                                            <p:fltVal val="0"/>
                                          </p:val>
                                        </p:tav>
                                        <p:tav tm="100000">
                                          <p:val>
                                            <p:strVal val="#ppt_h"/>
                                          </p:val>
                                        </p:tav>
                                      </p:tavLst>
                                    </p:anim>
                                    <p:animEffect transition="in" filter="fade">
                                      <p:cBhvr>
                                        <p:cTn id="30" dur="500"/>
                                        <p:tgtEl>
                                          <p:spTgt spid="13"/>
                                        </p:tgtEl>
                                      </p:cBhvr>
                                    </p:animEffect>
                                  </p:childTnLst>
                                </p:cTn>
                              </p:par>
                            </p:childTnLst>
                          </p:cTn>
                        </p:par>
                        <p:par>
                          <p:cTn id="31" fill="hold">
                            <p:stCondLst>
                              <p:cond delay="2500"/>
                            </p:stCondLst>
                            <p:childTnLst>
                              <p:par>
                                <p:cTn id="32" presetID="53" presetClass="entr" presetSubtype="16"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500" fill="hold"/>
                                        <p:tgtEl>
                                          <p:spTgt spid="14"/>
                                        </p:tgtEl>
                                        <p:attrNameLst>
                                          <p:attrName>ppt_w</p:attrName>
                                        </p:attrNameLst>
                                      </p:cBhvr>
                                      <p:tavLst>
                                        <p:tav tm="0">
                                          <p:val>
                                            <p:fltVal val="0"/>
                                          </p:val>
                                        </p:tav>
                                        <p:tav tm="100000">
                                          <p:val>
                                            <p:strVal val="#ppt_w"/>
                                          </p:val>
                                        </p:tav>
                                      </p:tavLst>
                                    </p:anim>
                                    <p:anim calcmode="lin" valueType="num">
                                      <p:cBhvr>
                                        <p:cTn id="35" dur="500" fill="hold"/>
                                        <p:tgtEl>
                                          <p:spTgt spid="14"/>
                                        </p:tgtEl>
                                        <p:attrNameLst>
                                          <p:attrName>ppt_h</p:attrName>
                                        </p:attrNameLst>
                                      </p:cBhvr>
                                      <p:tavLst>
                                        <p:tav tm="0">
                                          <p:val>
                                            <p:fltVal val="0"/>
                                          </p:val>
                                        </p:tav>
                                        <p:tav tm="100000">
                                          <p:val>
                                            <p:strVal val="#ppt_h"/>
                                          </p:val>
                                        </p:tav>
                                      </p:tavLst>
                                    </p:anim>
                                    <p:animEffect transition="in" filter="fade">
                                      <p:cBhvr>
                                        <p:cTn id="36" dur="500"/>
                                        <p:tgtEl>
                                          <p:spTgt spid="14"/>
                                        </p:tgtEl>
                                      </p:cBhvr>
                                    </p:animEffect>
                                  </p:childTnLst>
                                </p:cTn>
                              </p:par>
                            </p:childTnLst>
                          </p:cTn>
                        </p:par>
                        <p:par>
                          <p:cTn id="37" fill="hold">
                            <p:stCondLst>
                              <p:cond delay="3000"/>
                            </p:stCondLst>
                            <p:childTnLst>
                              <p:par>
                                <p:cTn id="38" presetID="42"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anim calcmode="lin" valueType="num">
                                      <p:cBhvr>
                                        <p:cTn id="41" dur="500" fill="hold"/>
                                        <p:tgtEl>
                                          <p:spTgt spid="10"/>
                                        </p:tgtEl>
                                        <p:attrNameLst>
                                          <p:attrName>ppt_x</p:attrName>
                                        </p:attrNameLst>
                                      </p:cBhvr>
                                      <p:tavLst>
                                        <p:tav tm="0">
                                          <p:val>
                                            <p:strVal val="#ppt_x"/>
                                          </p:val>
                                        </p:tav>
                                        <p:tav tm="100000">
                                          <p:val>
                                            <p:strVal val="#ppt_x"/>
                                          </p:val>
                                        </p:tav>
                                      </p:tavLst>
                                    </p:anim>
                                    <p:anim calcmode="lin" valueType="num">
                                      <p:cBhvr>
                                        <p:cTn id="42"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p:bldP spid="13" grpId="0"/>
      <p:bldP spid="1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6545" y="277495"/>
            <a:ext cx="11598910" cy="6303645"/>
          </a:xfrm>
          <a:prstGeom prst="rect">
            <a:avLst/>
          </a:prstGeom>
          <a:noFill/>
          <a:ln>
            <a:solidFill>
              <a:srgbClr val="5656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清刻本悦宋简体" panose="02000000000000000000" pitchFamily="2" charset="-122"/>
            </a:endParaRPr>
          </a:p>
        </p:txBody>
      </p:sp>
      <p:pic>
        <p:nvPicPr>
          <p:cNvPr id="6" name="图片 5" descr="花2"/>
          <p:cNvPicPr>
            <a:picLocks noChangeAspect="1"/>
          </p:cNvPicPr>
          <p:nvPr/>
        </p:nvPicPr>
        <p:blipFill>
          <a:blip r:embed="rId3"/>
          <a:stretch>
            <a:fillRect/>
          </a:stretch>
        </p:blipFill>
        <p:spPr>
          <a:xfrm>
            <a:off x="8932545" y="-10160"/>
            <a:ext cx="3294380" cy="1612900"/>
          </a:xfrm>
          <a:prstGeom prst="rect">
            <a:avLst/>
          </a:prstGeom>
        </p:spPr>
      </p:pic>
      <p:sp>
        <p:nvSpPr>
          <p:cNvPr id="7" name="文本框 6"/>
          <p:cNvSpPr txBox="1"/>
          <p:nvPr/>
        </p:nvSpPr>
        <p:spPr>
          <a:xfrm>
            <a:off x="1086485" y="666750"/>
            <a:ext cx="2734310" cy="521970"/>
          </a:xfrm>
          <a:prstGeom prst="rect">
            <a:avLst/>
          </a:prstGeom>
          <a:noFill/>
        </p:spPr>
        <p:txBody>
          <a:bodyPr wrap="square" rtlCol="0">
            <a:spAutoFit/>
          </a:bodyPr>
          <a:lstStyle/>
          <a:p>
            <a:r>
              <a:rPr lang="zh-CN" altLang="en-US" sz="2800" b="1"/>
              <a:t>发展思路：</a:t>
            </a:r>
          </a:p>
        </p:txBody>
      </p:sp>
      <p:sp>
        <p:nvSpPr>
          <p:cNvPr id="8" name="文本框 7"/>
          <p:cNvSpPr txBox="1"/>
          <p:nvPr/>
        </p:nvSpPr>
        <p:spPr>
          <a:xfrm>
            <a:off x="1196340" y="1487170"/>
            <a:ext cx="8805545" cy="1198880"/>
          </a:xfrm>
          <a:prstGeom prst="rect">
            <a:avLst/>
          </a:prstGeom>
          <a:noFill/>
        </p:spPr>
        <p:txBody>
          <a:bodyPr wrap="square" rtlCol="0">
            <a:spAutoFit/>
          </a:bodyPr>
          <a:lstStyle/>
          <a:p>
            <a:r>
              <a:rPr lang="zh-CN" altLang="en-US" sz="2400" b="1"/>
              <a:t>筛选：</a:t>
            </a:r>
            <a:r>
              <a:rPr lang="zh-CN" altLang="en-US" sz="2400"/>
              <a:t>首先把不用的旧衣服挑选出比较干净、整洁的部分，然后集中消毒整理，送到二手店，或发给有需要的贫困地区居民，以实现它最大的利用价值。</a:t>
            </a:r>
          </a:p>
        </p:txBody>
      </p:sp>
      <p:sp>
        <p:nvSpPr>
          <p:cNvPr id="9" name="文本框 8"/>
          <p:cNvSpPr txBox="1"/>
          <p:nvPr/>
        </p:nvSpPr>
        <p:spPr>
          <a:xfrm>
            <a:off x="1196340" y="3246755"/>
            <a:ext cx="7128510" cy="829945"/>
          </a:xfrm>
          <a:prstGeom prst="rect">
            <a:avLst/>
          </a:prstGeom>
          <a:noFill/>
        </p:spPr>
        <p:txBody>
          <a:bodyPr wrap="square" rtlCol="0">
            <a:spAutoFit/>
          </a:bodyPr>
          <a:lstStyle/>
          <a:p>
            <a:r>
              <a:rPr lang="zh-CN" altLang="en-US" sz="2400" b="1"/>
              <a:t>分类：</a:t>
            </a:r>
            <a:r>
              <a:rPr lang="zh-CN" altLang="en-US" sz="2400"/>
              <a:t>把不能穿用的旧衣服进行分类，回收加工以再利用。</a:t>
            </a:r>
          </a:p>
        </p:txBody>
      </p:sp>
      <p:sp>
        <p:nvSpPr>
          <p:cNvPr id="10" name="文本框 9"/>
          <p:cNvSpPr txBox="1"/>
          <p:nvPr/>
        </p:nvSpPr>
        <p:spPr>
          <a:xfrm>
            <a:off x="1196340" y="4629785"/>
            <a:ext cx="8648065" cy="829945"/>
          </a:xfrm>
          <a:prstGeom prst="rect">
            <a:avLst/>
          </a:prstGeom>
          <a:noFill/>
        </p:spPr>
        <p:txBody>
          <a:bodyPr wrap="square" rtlCol="0">
            <a:spAutoFit/>
          </a:bodyPr>
          <a:lstStyle/>
          <a:p>
            <a:r>
              <a:rPr lang="zh-CN" altLang="en-US" sz="2400" b="1"/>
              <a:t>无害化处理：</a:t>
            </a:r>
            <a:r>
              <a:rPr lang="zh-CN" altLang="en-US" sz="2400"/>
              <a:t>把分类后和改造过的衣物进行专业的无害化处理，再使其流入市场。</a:t>
            </a: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500"/>
                                        <p:tgtEl>
                                          <p:spTgt spid="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6545" y="277495"/>
            <a:ext cx="11598910" cy="6303645"/>
          </a:xfrm>
          <a:prstGeom prst="rect">
            <a:avLst/>
          </a:prstGeom>
          <a:noFill/>
          <a:ln>
            <a:solidFill>
              <a:srgbClr val="5656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清刻本悦宋简体" panose="02000000000000000000" pitchFamily="2" charset="-122"/>
            </a:endParaRPr>
          </a:p>
        </p:txBody>
      </p:sp>
      <p:pic>
        <p:nvPicPr>
          <p:cNvPr id="6" name="图片 5" descr="花2"/>
          <p:cNvPicPr>
            <a:picLocks noChangeAspect="1"/>
          </p:cNvPicPr>
          <p:nvPr/>
        </p:nvPicPr>
        <p:blipFill>
          <a:blip r:embed="rId3"/>
          <a:stretch>
            <a:fillRect/>
          </a:stretch>
        </p:blipFill>
        <p:spPr>
          <a:xfrm>
            <a:off x="8932545" y="-10160"/>
            <a:ext cx="3294380" cy="1612900"/>
          </a:xfrm>
          <a:prstGeom prst="rect">
            <a:avLst/>
          </a:prstGeom>
        </p:spPr>
      </p:pic>
      <p:sp>
        <p:nvSpPr>
          <p:cNvPr id="2" name="文本框 1"/>
          <p:cNvSpPr txBox="1"/>
          <p:nvPr/>
        </p:nvSpPr>
        <p:spPr>
          <a:xfrm>
            <a:off x="542925" y="396875"/>
            <a:ext cx="2818130" cy="521970"/>
          </a:xfrm>
          <a:prstGeom prst="rect">
            <a:avLst/>
          </a:prstGeom>
          <a:noFill/>
        </p:spPr>
        <p:txBody>
          <a:bodyPr wrap="square" rtlCol="0">
            <a:spAutoFit/>
          </a:bodyPr>
          <a:lstStyle/>
          <a:p>
            <a:pPr algn="l"/>
            <a:r>
              <a:rPr lang="zh-CN" altLang="en-US" sz="2800" b="1">
                <a:solidFill>
                  <a:srgbClr val="565656"/>
                </a:solidFill>
                <a:latin typeface="方正清刻本悦宋简体" panose="02000000000000000000" pitchFamily="2" charset="-122"/>
                <a:ea typeface="方正清刻本悦宋简体" panose="02000000000000000000" pitchFamily="2" charset="-122"/>
              </a:rPr>
              <a:t>发展思路：</a:t>
            </a:r>
          </a:p>
        </p:txBody>
      </p:sp>
      <p:sp>
        <p:nvSpPr>
          <p:cNvPr id="10" name="文本框 9"/>
          <p:cNvSpPr txBox="1"/>
          <p:nvPr/>
        </p:nvSpPr>
        <p:spPr>
          <a:xfrm>
            <a:off x="916940" y="1049020"/>
            <a:ext cx="9834880" cy="4707890"/>
          </a:xfrm>
          <a:prstGeom prst="rect">
            <a:avLst/>
          </a:prstGeom>
          <a:noFill/>
        </p:spPr>
        <p:txBody>
          <a:bodyPr wrap="square" rtlCol="0">
            <a:spAutoFit/>
          </a:bodyPr>
          <a:lstStyle/>
          <a:p>
            <a:r>
              <a:rPr lang="zh-CN" altLang="en-US" sz="2000" b="1"/>
              <a:t>家庭用回收</a:t>
            </a:r>
          </a:p>
          <a:p>
            <a:r>
              <a:rPr lang="zh-CN" altLang="en-US" sz="2000"/>
              <a:t>完整无破损的衣服可翻新。</a:t>
            </a:r>
          </a:p>
          <a:p>
            <a:r>
              <a:rPr lang="zh-CN" altLang="en-US" sz="2000"/>
              <a:t>已损坏的衣服可根据不同面料的吸水性来再做成不同的东西。可以用来做鞋垫（加厚后吸水性比塑料的更好，）、桌布、坐垫、防尘罩等。</a:t>
            </a:r>
          </a:p>
          <a:p>
            <a:r>
              <a:rPr lang="zh-CN" altLang="en-US" sz="2000" b="1"/>
              <a:t>工厂用回收</a:t>
            </a:r>
          </a:p>
          <a:p>
            <a:r>
              <a:rPr lang="zh-CN" altLang="en-US" sz="2000"/>
              <a:t>不能分类分拣、不能脱色、颜色混合的纤维可以用作制造无纺布包装毡，汽车保温被，</a:t>
            </a:r>
          </a:p>
          <a:p>
            <a:r>
              <a:rPr lang="zh-CN" altLang="en-US" sz="2000"/>
              <a:t>如果能把原料的纤维短切、粉碎，使纤维的长度达到几个毫米以下，便可以用于添加在水泥、石棉制品中制作建筑材料。</a:t>
            </a:r>
          </a:p>
          <a:p>
            <a:r>
              <a:rPr lang="zh-CN" altLang="en-US" sz="2000"/>
              <a:t>布料浸泡，提取纤维，再加入不同的原料造“纸”。</a:t>
            </a:r>
          </a:p>
          <a:p>
            <a:r>
              <a:rPr lang="zh-CN" altLang="en-US" sz="2000"/>
              <a:t>锦纶，涤纶之类的可以加工成绳子，运输方面用的很多</a:t>
            </a:r>
          </a:p>
          <a:p>
            <a:r>
              <a:rPr lang="zh-CN" altLang="en-US" sz="2000"/>
              <a:t>毛衣可以拆开利用毛线，重新加工为商品。</a:t>
            </a:r>
          </a:p>
          <a:p>
            <a:r>
              <a:rPr lang="zh-CN" altLang="en-US" sz="2000"/>
              <a:t>还可用作火力发电的燃料。</a:t>
            </a:r>
          </a:p>
          <a:p>
            <a:r>
              <a:rPr lang="zh-CN" altLang="en-US" sz="2000" b="1"/>
              <a:t>通过网络进行二手衣物买卖</a:t>
            </a:r>
          </a:p>
          <a:p>
            <a:r>
              <a:rPr lang="zh-CN" altLang="en-US" sz="2000"/>
              <a:t>可将自己厌倦的旧衣服、鞋子和包包挂在网上出售，旧衣物的循环也是资源的周转。畅通旧衣循环渠道，不仅有助于增强百姓的节约意识，更能为整个社会节约能源。”</a:t>
            </a: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500"/>
                                        <p:tgtEl>
                                          <p:spTgt spid="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6545" y="277495"/>
            <a:ext cx="11598910" cy="6303645"/>
          </a:xfrm>
          <a:prstGeom prst="rect">
            <a:avLst/>
          </a:prstGeom>
          <a:noFill/>
          <a:ln>
            <a:solidFill>
              <a:srgbClr val="5656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清刻本悦宋简体" panose="02000000000000000000" pitchFamily="2" charset="-122"/>
            </a:endParaRPr>
          </a:p>
        </p:txBody>
      </p:sp>
      <p:pic>
        <p:nvPicPr>
          <p:cNvPr id="6" name="图片 5" descr="花2"/>
          <p:cNvPicPr>
            <a:picLocks noChangeAspect="1"/>
          </p:cNvPicPr>
          <p:nvPr/>
        </p:nvPicPr>
        <p:blipFill>
          <a:blip r:embed="rId3"/>
          <a:stretch>
            <a:fillRect/>
          </a:stretch>
        </p:blipFill>
        <p:spPr>
          <a:xfrm>
            <a:off x="8932545" y="-10160"/>
            <a:ext cx="3294380" cy="1612900"/>
          </a:xfrm>
          <a:prstGeom prst="rect">
            <a:avLst/>
          </a:prstGeom>
        </p:spPr>
      </p:pic>
      <p:sp>
        <p:nvSpPr>
          <p:cNvPr id="2" name="文本框 1"/>
          <p:cNvSpPr txBox="1"/>
          <p:nvPr/>
        </p:nvSpPr>
        <p:spPr>
          <a:xfrm>
            <a:off x="668020" y="612140"/>
            <a:ext cx="2818130" cy="521970"/>
          </a:xfrm>
          <a:prstGeom prst="rect">
            <a:avLst/>
          </a:prstGeom>
          <a:noFill/>
        </p:spPr>
        <p:txBody>
          <a:bodyPr wrap="square" rtlCol="0">
            <a:spAutoFit/>
          </a:bodyPr>
          <a:lstStyle/>
          <a:p>
            <a:pPr algn="l"/>
            <a:r>
              <a:rPr lang="zh-CN" altLang="en-US" sz="2800" b="1">
                <a:solidFill>
                  <a:srgbClr val="565656"/>
                </a:solidFill>
                <a:latin typeface="方正清刻本悦宋简体" panose="02000000000000000000" pitchFamily="2" charset="-122"/>
                <a:ea typeface="方正清刻本悦宋简体" panose="02000000000000000000" pitchFamily="2" charset="-122"/>
              </a:rPr>
              <a:t>旧衣改造思路</a:t>
            </a:r>
          </a:p>
        </p:txBody>
      </p:sp>
      <p:sp>
        <p:nvSpPr>
          <p:cNvPr id="16" name="Freeform: Shape 32"/>
          <p:cNvSpPr/>
          <p:nvPr/>
        </p:nvSpPr>
        <p:spPr>
          <a:xfrm rot="10800000">
            <a:off x="7864475" y="1808480"/>
            <a:ext cx="2003425" cy="4098290"/>
          </a:xfrm>
          <a:custGeom>
            <a:avLst/>
            <a:gdLst>
              <a:gd name="connsiteX0" fmla="*/ 1134126 w 2268252"/>
              <a:gd name="connsiteY0" fmla="*/ 4638930 h 4638930"/>
              <a:gd name="connsiteX1" fmla="*/ 0 w 2268252"/>
              <a:gd name="connsiteY1" fmla="*/ 3558555 h 4638930"/>
              <a:gd name="connsiteX2" fmla="*/ 5855 w 2268252"/>
              <a:gd name="connsiteY2" fmla="*/ 3448093 h 4638930"/>
              <a:gd name="connsiteX3" fmla="*/ 19451 w 2268252"/>
              <a:gd name="connsiteY3" fmla="*/ 3363232 h 4638930"/>
              <a:gd name="connsiteX4" fmla="*/ 19451 w 2268252"/>
              <a:gd name="connsiteY4" fmla="*/ 162730 h 4638930"/>
              <a:gd name="connsiteX5" fmla="*/ 182181 w 2268252"/>
              <a:gd name="connsiteY5" fmla="*/ 0 h 4638930"/>
              <a:gd name="connsiteX6" fmla="*/ 2087127 w 2268252"/>
              <a:gd name="connsiteY6" fmla="*/ 0 h 4638930"/>
              <a:gd name="connsiteX7" fmla="*/ 2249857 w 2268252"/>
              <a:gd name="connsiteY7" fmla="*/ 162730 h 4638930"/>
              <a:gd name="connsiteX8" fmla="*/ 2249857 w 2268252"/>
              <a:gd name="connsiteY8" fmla="*/ 3369824 h 4638930"/>
              <a:gd name="connsiteX9" fmla="*/ 2262397 w 2268252"/>
              <a:gd name="connsiteY9" fmla="*/ 3448093 h 4638930"/>
              <a:gd name="connsiteX10" fmla="*/ 2268252 w 2268252"/>
              <a:gd name="connsiteY10" fmla="*/ 3558555 h 4638930"/>
              <a:gd name="connsiteX11" fmla="*/ 1134126 w 2268252"/>
              <a:gd name="connsiteY11" fmla="*/ 4638930 h 463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8252" h="4638930">
                <a:moveTo>
                  <a:pt x="1134126" y="4638930"/>
                </a:moveTo>
                <a:cubicBezTo>
                  <a:pt x="507766" y="4638930"/>
                  <a:pt x="0" y="4155230"/>
                  <a:pt x="0" y="3558555"/>
                </a:cubicBezTo>
                <a:cubicBezTo>
                  <a:pt x="0" y="3521263"/>
                  <a:pt x="1983" y="3484412"/>
                  <a:pt x="5855" y="3448093"/>
                </a:cubicBezTo>
                <a:lnTo>
                  <a:pt x="19451" y="3363232"/>
                </a:lnTo>
                <a:lnTo>
                  <a:pt x="19451" y="162730"/>
                </a:lnTo>
                <a:cubicBezTo>
                  <a:pt x="19451" y="72857"/>
                  <a:pt x="92308" y="0"/>
                  <a:pt x="182181" y="0"/>
                </a:cubicBezTo>
                <a:lnTo>
                  <a:pt x="2087127" y="0"/>
                </a:lnTo>
                <a:cubicBezTo>
                  <a:pt x="2177000" y="0"/>
                  <a:pt x="2249857" y="72857"/>
                  <a:pt x="2249857" y="162730"/>
                </a:cubicBezTo>
                <a:lnTo>
                  <a:pt x="2249857" y="3369824"/>
                </a:lnTo>
                <a:lnTo>
                  <a:pt x="2262397" y="3448093"/>
                </a:lnTo>
                <a:cubicBezTo>
                  <a:pt x="2266269" y="3484412"/>
                  <a:pt x="2268252" y="3521263"/>
                  <a:pt x="2268252" y="3558555"/>
                </a:cubicBezTo>
                <a:cubicBezTo>
                  <a:pt x="2268252" y="4155230"/>
                  <a:pt x="1760486" y="4638930"/>
                  <a:pt x="1134126" y="4638930"/>
                </a:cubicBezTo>
                <a:close/>
              </a:path>
            </a:pathLst>
          </a:custGeom>
          <a:solidFill>
            <a:srgbClr val="565656"/>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方正清刻本悦宋简体" panose="02000000000000000000" pitchFamily="2" charset="-122"/>
            </a:endParaRPr>
          </a:p>
        </p:txBody>
      </p:sp>
      <p:sp>
        <p:nvSpPr>
          <p:cNvPr id="17" name="Freeform: Shape 31"/>
          <p:cNvSpPr/>
          <p:nvPr/>
        </p:nvSpPr>
        <p:spPr>
          <a:xfrm>
            <a:off x="4676775" y="1711960"/>
            <a:ext cx="2002790" cy="4291965"/>
          </a:xfrm>
          <a:custGeom>
            <a:avLst/>
            <a:gdLst>
              <a:gd name="connsiteX0" fmla="*/ 142685 w 2267378"/>
              <a:gd name="connsiteY0" fmla="*/ 0 h 4858192"/>
              <a:gd name="connsiteX1" fmla="*/ 2126007 w 2267378"/>
              <a:gd name="connsiteY1" fmla="*/ 0 h 4858192"/>
              <a:gd name="connsiteX2" fmla="*/ 2249549 w 2267378"/>
              <a:gd name="connsiteY2" fmla="*/ 123542 h 4858192"/>
              <a:gd name="connsiteX3" fmla="*/ 2249549 w 2267378"/>
              <a:gd name="connsiteY3" fmla="*/ 3592576 h 4858192"/>
              <a:gd name="connsiteX4" fmla="*/ 2261525 w 2267378"/>
              <a:gd name="connsiteY4" fmla="*/ 3667355 h 4858192"/>
              <a:gd name="connsiteX5" fmla="*/ 2267378 w 2267378"/>
              <a:gd name="connsiteY5" fmla="*/ 3777817 h 4858192"/>
              <a:gd name="connsiteX6" fmla="*/ 1133689 w 2267378"/>
              <a:gd name="connsiteY6" fmla="*/ 4858192 h 4858192"/>
              <a:gd name="connsiteX7" fmla="*/ 0 w 2267378"/>
              <a:gd name="connsiteY7" fmla="*/ 3777817 h 4858192"/>
              <a:gd name="connsiteX8" fmla="*/ 5853 w 2267378"/>
              <a:gd name="connsiteY8" fmla="*/ 3667355 h 4858192"/>
              <a:gd name="connsiteX9" fmla="*/ 19143 w 2267378"/>
              <a:gd name="connsiteY9" fmla="*/ 3584371 h 4858192"/>
              <a:gd name="connsiteX10" fmla="*/ 19143 w 2267378"/>
              <a:gd name="connsiteY10" fmla="*/ 123542 h 4858192"/>
              <a:gd name="connsiteX11" fmla="*/ 142685 w 2267378"/>
              <a:gd name="connsiteY11" fmla="*/ 0 h 4858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7378" h="4858192">
                <a:moveTo>
                  <a:pt x="142685" y="0"/>
                </a:moveTo>
                <a:lnTo>
                  <a:pt x="2126007" y="0"/>
                </a:lnTo>
                <a:cubicBezTo>
                  <a:pt x="2194237" y="0"/>
                  <a:pt x="2249549" y="55312"/>
                  <a:pt x="2249549" y="123542"/>
                </a:cubicBezTo>
                <a:lnTo>
                  <a:pt x="2249549" y="3592576"/>
                </a:lnTo>
                <a:lnTo>
                  <a:pt x="2261525" y="3667355"/>
                </a:lnTo>
                <a:cubicBezTo>
                  <a:pt x="2265396" y="3703674"/>
                  <a:pt x="2267378" y="3740525"/>
                  <a:pt x="2267378" y="3777817"/>
                </a:cubicBezTo>
                <a:cubicBezTo>
                  <a:pt x="2267378" y="4374492"/>
                  <a:pt x="1759808" y="4858192"/>
                  <a:pt x="1133689" y="4858192"/>
                </a:cubicBezTo>
                <a:cubicBezTo>
                  <a:pt x="507570" y="4858192"/>
                  <a:pt x="0" y="4374492"/>
                  <a:pt x="0" y="3777817"/>
                </a:cubicBezTo>
                <a:cubicBezTo>
                  <a:pt x="0" y="3740525"/>
                  <a:pt x="1983" y="3703674"/>
                  <a:pt x="5853" y="3667355"/>
                </a:cubicBezTo>
                <a:lnTo>
                  <a:pt x="19143" y="3584371"/>
                </a:lnTo>
                <a:lnTo>
                  <a:pt x="19143" y="123542"/>
                </a:lnTo>
                <a:cubicBezTo>
                  <a:pt x="19143" y="55312"/>
                  <a:pt x="74455" y="0"/>
                  <a:pt x="142685" y="0"/>
                </a:cubicBezTo>
                <a:close/>
              </a:path>
            </a:pathLst>
          </a:custGeom>
          <a:solidFill>
            <a:srgbClr val="565656"/>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方正清刻本悦宋简体" panose="02000000000000000000" pitchFamily="2" charset="-122"/>
            </a:endParaRPr>
          </a:p>
        </p:txBody>
      </p:sp>
      <p:sp>
        <p:nvSpPr>
          <p:cNvPr id="18" name="Freeform: Shape 30"/>
          <p:cNvSpPr/>
          <p:nvPr/>
        </p:nvSpPr>
        <p:spPr>
          <a:xfrm rot="10800000">
            <a:off x="1482725" y="1808480"/>
            <a:ext cx="2003425" cy="4098290"/>
          </a:xfrm>
          <a:custGeom>
            <a:avLst/>
            <a:gdLst>
              <a:gd name="connsiteX0" fmla="*/ 1134126 w 2268252"/>
              <a:gd name="connsiteY0" fmla="*/ 4638930 h 4638930"/>
              <a:gd name="connsiteX1" fmla="*/ 0 w 2268252"/>
              <a:gd name="connsiteY1" fmla="*/ 3558555 h 4638930"/>
              <a:gd name="connsiteX2" fmla="*/ 5855 w 2268252"/>
              <a:gd name="connsiteY2" fmla="*/ 3448093 h 4638930"/>
              <a:gd name="connsiteX3" fmla="*/ 19313 w 2268252"/>
              <a:gd name="connsiteY3" fmla="*/ 3364093 h 4638930"/>
              <a:gd name="connsiteX4" fmla="*/ 19313 w 2268252"/>
              <a:gd name="connsiteY4" fmla="*/ 122427 h 4638930"/>
              <a:gd name="connsiteX5" fmla="*/ 141740 w 2268252"/>
              <a:gd name="connsiteY5" fmla="*/ 0 h 4638930"/>
              <a:gd name="connsiteX6" fmla="*/ 2127292 w 2268252"/>
              <a:gd name="connsiteY6" fmla="*/ 0 h 4638930"/>
              <a:gd name="connsiteX7" fmla="*/ 2249719 w 2268252"/>
              <a:gd name="connsiteY7" fmla="*/ 122427 h 4638930"/>
              <a:gd name="connsiteX8" fmla="*/ 2249719 w 2268252"/>
              <a:gd name="connsiteY8" fmla="*/ 3368962 h 4638930"/>
              <a:gd name="connsiteX9" fmla="*/ 2262397 w 2268252"/>
              <a:gd name="connsiteY9" fmla="*/ 3448093 h 4638930"/>
              <a:gd name="connsiteX10" fmla="*/ 2268252 w 2268252"/>
              <a:gd name="connsiteY10" fmla="*/ 3558555 h 4638930"/>
              <a:gd name="connsiteX11" fmla="*/ 1134126 w 2268252"/>
              <a:gd name="connsiteY11" fmla="*/ 4638930 h 463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8252" h="4638930">
                <a:moveTo>
                  <a:pt x="1134126" y="4638930"/>
                </a:moveTo>
                <a:cubicBezTo>
                  <a:pt x="507766" y="4638930"/>
                  <a:pt x="0" y="4155230"/>
                  <a:pt x="0" y="3558555"/>
                </a:cubicBezTo>
                <a:cubicBezTo>
                  <a:pt x="0" y="3521263"/>
                  <a:pt x="1983" y="3484412"/>
                  <a:pt x="5855" y="3448093"/>
                </a:cubicBezTo>
                <a:lnTo>
                  <a:pt x="19313" y="3364093"/>
                </a:lnTo>
                <a:lnTo>
                  <a:pt x="19313" y="122427"/>
                </a:lnTo>
                <a:cubicBezTo>
                  <a:pt x="19313" y="54812"/>
                  <a:pt x="74125" y="0"/>
                  <a:pt x="141740" y="0"/>
                </a:cubicBezTo>
                <a:lnTo>
                  <a:pt x="2127292" y="0"/>
                </a:lnTo>
                <a:cubicBezTo>
                  <a:pt x="2194907" y="0"/>
                  <a:pt x="2249719" y="54812"/>
                  <a:pt x="2249719" y="122427"/>
                </a:cubicBezTo>
                <a:lnTo>
                  <a:pt x="2249719" y="3368962"/>
                </a:lnTo>
                <a:lnTo>
                  <a:pt x="2262397" y="3448093"/>
                </a:lnTo>
                <a:cubicBezTo>
                  <a:pt x="2266268" y="3484412"/>
                  <a:pt x="2268252" y="3521263"/>
                  <a:pt x="2268252" y="3558555"/>
                </a:cubicBezTo>
                <a:cubicBezTo>
                  <a:pt x="2268252" y="4155230"/>
                  <a:pt x="1760486" y="4638930"/>
                  <a:pt x="1134126" y="4638930"/>
                </a:cubicBezTo>
                <a:close/>
              </a:path>
            </a:pathLst>
          </a:custGeom>
          <a:solidFill>
            <a:srgbClr val="565656"/>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方正清刻本悦宋简体" panose="02000000000000000000" pitchFamily="2" charset="-122"/>
            </a:endParaRPr>
          </a:p>
        </p:txBody>
      </p:sp>
      <p:sp>
        <p:nvSpPr>
          <p:cNvPr id="28" name="Freeform: Shape 11"/>
          <p:cNvSpPr/>
          <p:nvPr/>
        </p:nvSpPr>
        <p:spPr bwMode="auto">
          <a:xfrm>
            <a:off x="2299335" y="5309870"/>
            <a:ext cx="359410" cy="295910"/>
          </a:xfrm>
          <a:custGeom>
            <a:avLst/>
            <a:gdLst>
              <a:gd name="T0" fmla="*/ 160 w 160"/>
              <a:gd name="T1" fmla="*/ 16 h 131"/>
              <a:gd name="T2" fmla="*/ 159 w 160"/>
              <a:gd name="T3" fmla="*/ 16 h 131"/>
              <a:gd name="T4" fmla="*/ 144 w 160"/>
              <a:gd name="T5" fmla="*/ 20 h 131"/>
              <a:gd name="T6" fmla="*/ 156 w 160"/>
              <a:gd name="T7" fmla="*/ 4 h 131"/>
              <a:gd name="T8" fmla="*/ 156 w 160"/>
              <a:gd name="T9" fmla="*/ 3 h 131"/>
              <a:gd name="T10" fmla="*/ 155 w 160"/>
              <a:gd name="T11" fmla="*/ 3 h 131"/>
              <a:gd name="T12" fmla="*/ 135 w 160"/>
              <a:gd name="T13" fmla="*/ 11 h 131"/>
              <a:gd name="T14" fmla="*/ 111 w 160"/>
              <a:gd name="T15" fmla="*/ 0 h 131"/>
              <a:gd name="T16" fmla="*/ 77 w 160"/>
              <a:gd name="T17" fmla="*/ 34 h 131"/>
              <a:gd name="T18" fmla="*/ 78 w 160"/>
              <a:gd name="T19" fmla="*/ 40 h 131"/>
              <a:gd name="T20" fmla="*/ 12 w 160"/>
              <a:gd name="T21" fmla="*/ 7 h 131"/>
              <a:gd name="T22" fmla="*/ 12 w 160"/>
              <a:gd name="T23" fmla="*/ 6 h 131"/>
              <a:gd name="T24" fmla="*/ 11 w 160"/>
              <a:gd name="T25" fmla="*/ 7 h 131"/>
              <a:gd name="T26" fmla="*/ 7 w 160"/>
              <a:gd name="T27" fmla="*/ 23 h 131"/>
              <a:gd name="T28" fmla="*/ 19 w 160"/>
              <a:gd name="T29" fmla="*/ 50 h 131"/>
              <a:gd name="T30" fmla="*/ 7 w 160"/>
              <a:gd name="T31" fmla="*/ 46 h 131"/>
              <a:gd name="T32" fmla="*/ 7 w 160"/>
              <a:gd name="T33" fmla="*/ 46 h 131"/>
              <a:gd name="T34" fmla="*/ 6 w 160"/>
              <a:gd name="T35" fmla="*/ 47 h 131"/>
              <a:gd name="T36" fmla="*/ 6 w 160"/>
              <a:gd name="T37" fmla="*/ 47 h 131"/>
              <a:gd name="T38" fmla="*/ 30 w 160"/>
              <a:gd name="T39" fmla="*/ 79 h 131"/>
              <a:gd name="T40" fmla="*/ 19 w 160"/>
              <a:gd name="T41" fmla="*/ 79 h 131"/>
              <a:gd name="T42" fmla="*/ 18 w 160"/>
              <a:gd name="T43" fmla="*/ 79 h 131"/>
              <a:gd name="T44" fmla="*/ 18 w 160"/>
              <a:gd name="T45" fmla="*/ 80 h 131"/>
              <a:gd name="T46" fmla="*/ 47 w 160"/>
              <a:gd name="T47" fmla="*/ 103 h 131"/>
              <a:gd name="T48" fmla="*/ 8 w 160"/>
              <a:gd name="T49" fmla="*/ 115 h 131"/>
              <a:gd name="T50" fmla="*/ 1 w 160"/>
              <a:gd name="T51" fmla="*/ 115 h 131"/>
              <a:gd name="T52" fmla="*/ 0 w 160"/>
              <a:gd name="T53" fmla="*/ 115 h 131"/>
              <a:gd name="T54" fmla="*/ 0 w 160"/>
              <a:gd name="T55" fmla="*/ 116 h 131"/>
              <a:gd name="T56" fmla="*/ 51 w 160"/>
              <a:gd name="T57" fmla="*/ 131 h 131"/>
              <a:gd name="T58" fmla="*/ 144 w 160"/>
              <a:gd name="T59" fmla="*/ 38 h 131"/>
              <a:gd name="T60" fmla="*/ 144 w 160"/>
              <a:gd name="T61" fmla="*/ 34 h 131"/>
              <a:gd name="T62" fmla="*/ 160 w 160"/>
              <a:gd name="T63" fmla="*/ 17 h 131"/>
              <a:gd name="T64" fmla="*/ 160 w 160"/>
              <a:gd name="T65" fmla="*/ 1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31">
                <a:moveTo>
                  <a:pt x="160" y="16"/>
                </a:moveTo>
                <a:cubicBezTo>
                  <a:pt x="160" y="16"/>
                  <a:pt x="160" y="16"/>
                  <a:pt x="159" y="16"/>
                </a:cubicBezTo>
                <a:cubicBezTo>
                  <a:pt x="154" y="18"/>
                  <a:pt x="149" y="19"/>
                  <a:pt x="144" y="20"/>
                </a:cubicBezTo>
                <a:cubicBezTo>
                  <a:pt x="150" y="16"/>
                  <a:pt x="154" y="10"/>
                  <a:pt x="156" y="4"/>
                </a:cubicBezTo>
                <a:cubicBezTo>
                  <a:pt x="156" y="3"/>
                  <a:pt x="156" y="3"/>
                  <a:pt x="156" y="3"/>
                </a:cubicBezTo>
                <a:cubicBezTo>
                  <a:pt x="155" y="3"/>
                  <a:pt x="155" y="3"/>
                  <a:pt x="155" y="3"/>
                </a:cubicBezTo>
                <a:cubicBezTo>
                  <a:pt x="149" y="7"/>
                  <a:pt x="142" y="9"/>
                  <a:pt x="135" y="11"/>
                </a:cubicBezTo>
                <a:cubicBezTo>
                  <a:pt x="128" y="4"/>
                  <a:pt x="120" y="0"/>
                  <a:pt x="111" y="0"/>
                </a:cubicBezTo>
                <a:cubicBezTo>
                  <a:pt x="92" y="0"/>
                  <a:pt x="77" y="15"/>
                  <a:pt x="77" y="34"/>
                </a:cubicBezTo>
                <a:cubicBezTo>
                  <a:pt x="77" y="36"/>
                  <a:pt x="77" y="38"/>
                  <a:pt x="78" y="40"/>
                </a:cubicBezTo>
                <a:cubicBezTo>
                  <a:pt x="52" y="39"/>
                  <a:pt x="29" y="26"/>
                  <a:pt x="12" y="7"/>
                </a:cubicBezTo>
                <a:cubicBezTo>
                  <a:pt x="12" y="6"/>
                  <a:pt x="12" y="6"/>
                  <a:pt x="12" y="6"/>
                </a:cubicBezTo>
                <a:cubicBezTo>
                  <a:pt x="11" y="6"/>
                  <a:pt x="11" y="6"/>
                  <a:pt x="11" y="7"/>
                </a:cubicBezTo>
                <a:cubicBezTo>
                  <a:pt x="8" y="12"/>
                  <a:pt x="7" y="18"/>
                  <a:pt x="7" y="23"/>
                </a:cubicBezTo>
                <a:cubicBezTo>
                  <a:pt x="7" y="34"/>
                  <a:pt x="11" y="43"/>
                  <a:pt x="19" y="50"/>
                </a:cubicBezTo>
                <a:cubicBezTo>
                  <a:pt x="15" y="49"/>
                  <a:pt x="11" y="48"/>
                  <a:pt x="7" y="46"/>
                </a:cubicBezTo>
                <a:cubicBezTo>
                  <a:pt x="7" y="46"/>
                  <a:pt x="7" y="46"/>
                  <a:pt x="7" y="46"/>
                </a:cubicBezTo>
                <a:cubicBezTo>
                  <a:pt x="6" y="46"/>
                  <a:pt x="6" y="46"/>
                  <a:pt x="6" y="47"/>
                </a:cubicBezTo>
                <a:cubicBezTo>
                  <a:pt x="6" y="47"/>
                  <a:pt x="6" y="47"/>
                  <a:pt x="6" y="47"/>
                </a:cubicBezTo>
                <a:cubicBezTo>
                  <a:pt x="6" y="62"/>
                  <a:pt x="16" y="75"/>
                  <a:pt x="30" y="79"/>
                </a:cubicBezTo>
                <a:cubicBezTo>
                  <a:pt x="26" y="79"/>
                  <a:pt x="22" y="79"/>
                  <a:pt x="19" y="79"/>
                </a:cubicBezTo>
                <a:cubicBezTo>
                  <a:pt x="18" y="79"/>
                  <a:pt x="18" y="79"/>
                  <a:pt x="18" y="79"/>
                </a:cubicBezTo>
                <a:cubicBezTo>
                  <a:pt x="18" y="79"/>
                  <a:pt x="18" y="79"/>
                  <a:pt x="18" y="80"/>
                </a:cubicBezTo>
                <a:cubicBezTo>
                  <a:pt x="22" y="93"/>
                  <a:pt x="33" y="102"/>
                  <a:pt x="47" y="103"/>
                </a:cubicBezTo>
                <a:cubicBezTo>
                  <a:pt x="36" y="111"/>
                  <a:pt x="22" y="115"/>
                  <a:pt x="8" y="115"/>
                </a:cubicBezTo>
                <a:cubicBezTo>
                  <a:pt x="6" y="115"/>
                  <a:pt x="3" y="115"/>
                  <a:pt x="1" y="115"/>
                </a:cubicBezTo>
                <a:cubicBezTo>
                  <a:pt x="0" y="115"/>
                  <a:pt x="0" y="115"/>
                  <a:pt x="0" y="115"/>
                </a:cubicBezTo>
                <a:cubicBezTo>
                  <a:pt x="0" y="116"/>
                  <a:pt x="0" y="116"/>
                  <a:pt x="0" y="116"/>
                </a:cubicBezTo>
                <a:cubicBezTo>
                  <a:pt x="15" y="126"/>
                  <a:pt x="33" y="131"/>
                  <a:pt x="51" y="131"/>
                </a:cubicBezTo>
                <a:cubicBezTo>
                  <a:pt x="109" y="131"/>
                  <a:pt x="144" y="83"/>
                  <a:pt x="144" y="38"/>
                </a:cubicBezTo>
                <a:cubicBezTo>
                  <a:pt x="144" y="36"/>
                  <a:pt x="144" y="35"/>
                  <a:pt x="144" y="34"/>
                </a:cubicBezTo>
                <a:cubicBezTo>
                  <a:pt x="150" y="29"/>
                  <a:pt x="156" y="23"/>
                  <a:pt x="160" y="17"/>
                </a:cubicBezTo>
                <a:cubicBezTo>
                  <a:pt x="160" y="17"/>
                  <a:pt x="160" y="16"/>
                  <a:pt x="160" y="16"/>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方正清刻本悦宋简体" panose="02000000000000000000" pitchFamily="2" charset="-122"/>
            </a:endParaRPr>
          </a:p>
        </p:txBody>
      </p:sp>
      <p:sp>
        <p:nvSpPr>
          <p:cNvPr id="31" name="Freeform: Shape 14"/>
          <p:cNvSpPr/>
          <p:nvPr/>
        </p:nvSpPr>
        <p:spPr bwMode="auto">
          <a:xfrm>
            <a:off x="4676775" y="3434080"/>
            <a:ext cx="359410" cy="295910"/>
          </a:xfrm>
          <a:custGeom>
            <a:avLst/>
            <a:gdLst>
              <a:gd name="T0" fmla="*/ 160 w 160"/>
              <a:gd name="T1" fmla="*/ 16 h 131"/>
              <a:gd name="T2" fmla="*/ 159 w 160"/>
              <a:gd name="T3" fmla="*/ 16 h 131"/>
              <a:gd name="T4" fmla="*/ 144 w 160"/>
              <a:gd name="T5" fmla="*/ 20 h 131"/>
              <a:gd name="T6" fmla="*/ 156 w 160"/>
              <a:gd name="T7" fmla="*/ 4 h 131"/>
              <a:gd name="T8" fmla="*/ 156 w 160"/>
              <a:gd name="T9" fmla="*/ 3 h 131"/>
              <a:gd name="T10" fmla="*/ 155 w 160"/>
              <a:gd name="T11" fmla="*/ 3 h 131"/>
              <a:gd name="T12" fmla="*/ 135 w 160"/>
              <a:gd name="T13" fmla="*/ 11 h 131"/>
              <a:gd name="T14" fmla="*/ 111 w 160"/>
              <a:gd name="T15" fmla="*/ 0 h 131"/>
              <a:gd name="T16" fmla="*/ 77 w 160"/>
              <a:gd name="T17" fmla="*/ 34 h 131"/>
              <a:gd name="T18" fmla="*/ 78 w 160"/>
              <a:gd name="T19" fmla="*/ 40 h 131"/>
              <a:gd name="T20" fmla="*/ 12 w 160"/>
              <a:gd name="T21" fmla="*/ 7 h 131"/>
              <a:gd name="T22" fmla="*/ 12 w 160"/>
              <a:gd name="T23" fmla="*/ 6 h 131"/>
              <a:gd name="T24" fmla="*/ 11 w 160"/>
              <a:gd name="T25" fmla="*/ 7 h 131"/>
              <a:gd name="T26" fmla="*/ 7 w 160"/>
              <a:gd name="T27" fmla="*/ 23 h 131"/>
              <a:gd name="T28" fmla="*/ 19 w 160"/>
              <a:gd name="T29" fmla="*/ 50 h 131"/>
              <a:gd name="T30" fmla="*/ 7 w 160"/>
              <a:gd name="T31" fmla="*/ 46 h 131"/>
              <a:gd name="T32" fmla="*/ 7 w 160"/>
              <a:gd name="T33" fmla="*/ 46 h 131"/>
              <a:gd name="T34" fmla="*/ 6 w 160"/>
              <a:gd name="T35" fmla="*/ 47 h 131"/>
              <a:gd name="T36" fmla="*/ 6 w 160"/>
              <a:gd name="T37" fmla="*/ 47 h 131"/>
              <a:gd name="T38" fmla="*/ 30 w 160"/>
              <a:gd name="T39" fmla="*/ 79 h 131"/>
              <a:gd name="T40" fmla="*/ 19 w 160"/>
              <a:gd name="T41" fmla="*/ 79 h 131"/>
              <a:gd name="T42" fmla="*/ 18 w 160"/>
              <a:gd name="T43" fmla="*/ 79 h 131"/>
              <a:gd name="T44" fmla="*/ 18 w 160"/>
              <a:gd name="T45" fmla="*/ 80 h 131"/>
              <a:gd name="T46" fmla="*/ 47 w 160"/>
              <a:gd name="T47" fmla="*/ 103 h 131"/>
              <a:gd name="T48" fmla="*/ 8 w 160"/>
              <a:gd name="T49" fmla="*/ 115 h 131"/>
              <a:gd name="T50" fmla="*/ 1 w 160"/>
              <a:gd name="T51" fmla="*/ 115 h 131"/>
              <a:gd name="T52" fmla="*/ 0 w 160"/>
              <a:gd name="T53" fmla="*/ 115 h 131"/>
              <a:gd name="T54" fmla="*/ 0 w 160"/>
              <a:gd name="T55" fmla="*/ 116 h 131"/>
              <a:gd name="T56" fmla="*/ 51 w 160"/>
              <a:gd name="T57" fmla="*/ 131 h 131"/>
              <a:gd name="T58" fmla="*/ 144 w 160"/>
              <a:gd name="T59" fmla="*/ 38 h 131"/>
              <a:gd name="T60" fmla="*/ 144 w 160"/>
              <a:gd name="T61" fmla="*/ 34 h 131"/>
              <a:gd name="T62" fmla="*/ 160 w 160"/>
              <a:gd name="T63" fmla="*/ 17 h 131"/>
              <a:gd name="T64" fmla="*/ 160 w 160"/>
              <a:gd name="T65" fmla="*/ 1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31">
                <a:moveTo>
                  <a:pt x="160" y="16"/>
                </a:moveTo>
                <a:cubicBezTo>
                  <a:pt x="160" y="16"/>
                  <a:pt x="160" y="16"/>
                  <a:pt x="159" y="16"/>
                </a:cubicBezTo>
                <a:cubicBezTo>
                  <a:pt x="154" y="18"/>
                  <a:pt x="149" y="19"/>
                  <a:pt x="144" y="20"/>
                </a:cubicBezTo>
                <a:cubicBezTo>
                  <a:pt x="150" y="16"/>
                  <a:pt x="154" y="10"/>
                  <a:pt x="156" y="4"/>
                </a:cubicBezTo>
                <a:cubicBezTo>
                  <a:pt x="156" y="3"/>
                  <a:pt x="156" y="3"/>
                  <a:pt x="156" y="3"/>
                </a:cubicBezTo>
                <a:cubicBezTo>
                  <a:pt x="155" y="3"/>
                  <a:pt x="155" y="3"/>
                  <a:pt x="155" y="3"/>
                </a:cubicBezTo>
                <a:cubicBezTo>
                  <a:pt x="149" y="7"/>
                  <a:pt x="142" y="9"/>
                  <a:pt x="135" y="11"/>
                </a:cubicBezTo>
                <a:cubicBezTo>
                  <a:pt x="128" y="4"/>
                  <a:pt x="120" y="0"/>
                  <a:pt x="111" y="0"/>
                </a:cubicBezTo>
                <a:cubicBezTo>
                  <a:pt x="92" y="0"/>
                  <a:pt x="77" y="15"/>
                  <a:pt x="77" y="34"/>
                </a:cubicBezTo>
                <a:cubicBezTo>
                  <a:pt x="77" y="36"/>
                  <a:pt x="77" y="38"/>
                  <a:pt x="78" y="40"/>
                </a:cubicBezTo>
                <a:cubicBezTo>
                  <a:pt x="52" y="39"/>
                  <a:pt x="29" y="26"/>
                  <a:pt x="12" y="7"/>
                </a:cubicBezTo>
                <a:cubicBezTo>
                  <a:pt x="12" y="6"/>
                  <a:pt x="12" y="6"/>
                  <a:pt x="12" y="6"/>
                </a:cubicBezTo>
                <a:cubicBezTo>
                  <a:pt x="11" y="6"/>
                  <a:pt x="11" y="6"/>
                  <a:pt x="11" y="7"/>
                </a:cubicBezTo>
                <a:cubicBezTo>
                  <a:pt x="8" y="12"/>
                  <a:pt x="7" y="18"/>
                  <a:pt x="7" y="23"/>
                </a:cubicBezTo>
                <a:cubicBezTo>
                  <a:pt x="7" y="34"/>
                  <a:pt x="11" y="43"/>
                  <a:pt x="19" y="50"/>
                </a:cubicBezTo>
                <a:cubicBezTo>
                  <a:pt x="15" y="49"/>
                  <a:pt x="11" y="48"/>
                  <a:pt x="7" y="46"/>
                </a:cubicBezTo>
                <a:cubicBezTo>
                  <a:pt x="7" y="46"/>
                  <a:pt x="7" y="46"/>
                  <a:pt x="7" y="46"/>
                </a:cubicBezTo>
                <a:cubicBezTo>
                  <a:pt x="6" y="46"/>
                  <a:pt x="6" y="46"/>
                  <a:pt x="6" y="47"/>
                </a:cubicBezTo>
                <a:cubicBezTo>
                  <a:pt x="6" y="47"/>
                  <a:pt x="6" y="47"/>
                  <a:pt x="6" y="47"/>
                </a:cubicBezTo>
                <a:cubicBezTo>
                  <a:pt x="6" y="62"/>
                  <a:pt x="16" y="75"/>
                  <a:pt x="30" y="79"/>
                </a:cubicBezTo>
                <a:cubicBezTo>
                  <a:pt x="26" y="79"/>
                  <a:pt x="22" y="79"/>
                  <a:pt x="19" y="79"/>
                </a:cubicBezTo>
                <a:cubicBezTo>
                  <a:pt x="18" y="79"/>
                  <a:pt x="18" y="79"/>
                  <a:pt x="18" y="79"/>
                </a:cubicBezTo>
                <a:cubicBezTo>
                  <a:pt x="18" y="79"/>
                  <a:pt x="18" y="79"/>
                  <a:pt x="18" y="80"/>
                </a:cubicBezTo>
                <a:cubicBezTo>
                  <a:pt x="22" y="93"/>
                  <a:pt x="33" y="102"/>
                  <a:pt x="47" y="103"/>
                </a:cubicBezTo>
                <a:cubicBezTo>
                  <a:pt x="36" y="111"/>
                  <a:pt x="22" y="115"/>
                  <a:pt x="8" y="115"/>
                </a:cubicBezTo>
                <a:cubicBezTo>
                  <a:pt x="6" y="115"/>
                  <a:pt x="3" y="115"/>
                  <a:pt x="1" y="115"/>
                </a:cubicBezTo>
                <a:cubicBezTo>
                  <a:pt x="0" y="115"/>
                  <a:pt x="0" y="115"/>
                  <a:pt x="0" y="115"/>
                </a:cubicBezTo>
                <a:cubicBezTo>
                  <a:pt x="0" y="116"/>
                  <a:pt x="0" y="116"/>
                  <a:pt x="0" y="116"/>
                </a:cubicBezTo>
                <a:cubicBezTo>
                  <a:pt x="15" y="126"/>
                  <a:pt x="33" y="131"/>
                  <a:pt x="51" y="131"/>
                </a:cubicBezTo>
                <a:cubicBezTo>
                  <a:pt x="109" y="131"/>
                  <a:pt x="144" y="83"/>
                  <a:pt x="144" y="38"/>
                </a:cubicBezTo>
                <a:cubicBezTo>
                  <a:pt x="144" y="36"/>
                  <a:pt x="144" y="35"/>
                  <a:pt x="144" y="34"/>
                </a:cubicBezTo>
                <a:cubicBezTo>
                  <a:pt x="150" y="29"/>
                  <a:pt x="156" y="23"/>
                  <a:pt x="160" y="17"/>
                </a:cubicBezTo>
                <a:cubicBezTo>
                  <a:pt x="160" y="17"/>
                  <a:pt x="160" y="16"/>
                  <a:pt x="160" y="16"/>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方正清刻本悦宋简体" panose="02000000000000000000" pitchFamily="2" charset="-122"/>
            </a:endParaRPr>
          </a:p>
        </p:txBody>
      </p:sp>
      <p:sp>
        <p:nvSpPr>
          <p:cNvPr id="34" name="Freeform: Shape 17"/>
          <p:cNvSpPr/>
          <p:nvPr/>
        </p:nvSpPr>
        <p:spPr bwMode="auto">
          <a:xfrm>
            <a:off x="7093585" y="5309870"/>
            <a:ext cx="359410" cy="295910"/>
          </a:xfrm>
          <a:custGeom>
            <a:avLst/>
            <a:gdLst>
              <a:gd name="T0" fmla="*/ 160 w 160"/>
              <a:gd name="T1" fmla="*/ 16 h 131"/>
              <a:gd name="T2" fmla="*/ 159 w 160"/>
              <a:gd name="T3" fmla="*/ 16 h 131"/>
              <a:gd name="T4" fmla="*/ 144 w 160"/>
              <a:gd name="T5" fmla="*/ 20 h 131"/>
              <a:gd name="T6" fmla="*/ 156 w 160"/>
              <a:gd name="T7" fmla="*/ 4 h 131"/>
              <a:gd name="T8" fmla="*/ 156 w 160"/>
              <a:gd name="T9" fmla="*/ 3 h 131"/>
              <a:gd name="T10" fmla="*/ 155 w 160"/>
              <a:gd name="T11" fmla="*/ 3 h 131"/>
              <a:gd name="T12" fmla="*/ 135 w 160"/>
              <a:gd name="T13" fmla="*/ 11 h 131"/>
              <a:gd name="T14" fmla="*/ 111 w 160"/>
              <a:gd name="T15" fmla="*/ 0 h 131"/>
              <a:gd name="T16" fmla="*/ 77 w 160"/>
              <a:gd name="T17" fmla="*/ 34 h 131"/>
              <a:gd name="T18" fmla="*/ 78 w 160"/>
              <a:gd name="T19" fmla="*/ 40 h 131"/>
              <a:gd name="T20" fmla="*/ 12 w 160"/>
              <a:gd name="T21" fmla="*/ 7 h 131"/>
              <a:gd name="T22" fmla="*/ 12 w 160"/>
              <a:gd name="T23" fmla="*/ 6 h 131"/>
              <a:gd name="T24" fmla="*/ 11 w 160"/>
              <a:gd name="T25" fmla="*/ 7 h 131"/>
              <a:gd name="T26" fmla="*/ 7 w 160"/>
              <a:gd name="T27" fmla="*/ 23 h 131"/>
              <a:gd name="T28" fmla="*/ 19 w 160"/>
              <a:gd name="T29" fmla="*/ 50 h 131"/>
              <a:gd name="T30" fmla="*/ 7 w 160"/>
              <a:gd name="T31" fmla="*/ 46 h 131"/>
              <a:gd name="T32" fmla="*/ 7 w 160"/>
              <a:gd name="T33" fmla="*/ 46 h 131"/>
              <a:gd name="T34" fmla="*/ 6 w 160"/>
              <a:gd name="T35" fmla="*/ 47 h 131"/>
              <a:gd name="T36" fmla="*/ 6 w 160"/>
              <a:gd name="T37" fmla="*/ 47 h 131"/>
              <a:gd name="T38" fmla="*/ 30 w 160"/>
              <a:gd name="T39" fmla="*/ 79 h 131"/>
              <a:gd name="T40" fmla="*/ 19 w 160"/>
              <a:gd name="T41" fmla="*/ 79 h 131"/>
              <a:gd name="T42" fmla="*/ 18 w 160"/>
              <a:gd name="T43" fmla="*/ 79 h 131"/>
              <a:gd name="T44" fmla="*/ 18 w 160"/>
              <a:gd name="T45" fmla="*/ 80 h 131"/>
              <a:gd name="T46" fmla="*/ 47 w 160"/>
              <a:gd name="T47" fmla="*/ 103 h 131"/>
              <a:gd name="T48" fmla="*/ 8 w 160"/>
              <a:gd name="T49" fmla="*/ 115 h 131"/>
              <a:gd name="T50" fmla="*/ 1 w 160"/>
              <a:gd name="T51" fmla="*/ 115 h 131"/>
              <a:gd name="T52" fmla="*/ 0 w 160"/>
              <a:gd name="T53" fmla="*/ 115 h 131"/>
              <a:gd name="T54" fmla="*/ 0 w 160"/>
              <a:gd name="T55" fmla="*/ 116 h 131"/>
              <a:gd name="T56" fmla="*/ 51 w 160"/>
              <a:gd name="T57" fmla="*/ 131 h 131"/>
              <a:gd name="T58" fmla="*/ 144 w 160"/>
              <a:gd name="T59" fmla="*/ 38 h 131"/>
              <a:gd name="T60" fmla="*/ 144 w 160"/>
              <a:gd name="T61" fmla="*/ 34 h 131"/>
              <a:gd name="T62" fmla="*/ 160 w 160"/>
              <a:gd name="T63" fmla="*/ 17 h 131"/>
              <a:gd name="T64" fmla="*/ 160 w 160"/>
              <a:gd name="T65" fmla="*/ 1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31">
                <a:moveTo>
                  <a:pt x="160" y="16"/>
                </a:moveTo>
                <a:cubicBezTo>
                  <a:pt x="160" y="16"/>
                  <a:pt x="160" y="16"/>
                  <a:pt x="159" y="16"/>
                </a:cubicBezTo>
                <a:cubicBezTo>
                  <a:pt x="154" y="18"/>
                  <a:pt x="149" y="19"/>
                  <a:pt x="144" y="20"/>
                </a:cubicBezTo>
                <a:cubicBezTo>
                  <a:pt x="150" y="16"/>
                  <a:pt x="154" y="10"/>
                  <a:pt x="156" y="4"/>
                </a:cubicBezTo>
                <a:cubicBezTo>
                  <a:pt x="156" y="3"/>
                  <a:pt x="156" y="3"/>
                  <a:pt x="156" y="3"/>
                </a:cubicBezTo>
                <a:cubicBezTo>
                  <a:pt x="155" y="3"/>
                  <a:pt x="155" y="3"/>
                  <a:pt x="155" y="3"/>
                </a:cubicBezTo>
                <a:cubicBezTo>
                  <a:pt x="149" y="7"/>
                  <a:pt x="142" y="9"/>
                  <a:pt x="135" y="11"/>
                </a:cubicBezTo>
                <a:cubicBezTo>
                  <a:pt x="128" y="4"/>
                  <a:pt x="120" y="0"/>
                  <a:pt x="111" y="0"/>
                </a:cubicBezTo>
                <a:cubicBezTo>
                  <a:pt x="92" y="0"/>
                  <a:pt x="77" y="15"/>
                  <a:pt x="77" y="34"/>
                </a:cubicBezTo>
                <a:cubicBezTo>
                  <a:pt x="77" y="36"/>
                  <a:pt x="77" y="38"/>
                  <a:pt x="78" y="40"/>
                </a:cubicBezTo>
                <a:cubicBezTo>
                  <a:pt x="52" y="39"/>
                  <a:pt x="29" y="26"/>
                  <a:pt x="12" y="7"/>
                </a:cubicBezTo>
                <a:cubicBezTo>
                  <a:pt x="12" y="6"/>
                  <a:pt x="12" y="6"/>
                  <a:pt x="12" y="6"/>
                </a:cubicBezTo>
                <a:cubicBezTo>
                  <a:pt x="11" y="6"/>
                  <a:pt x="11" y="6"/>
                  <a:pt x="11" y="7"/>
                </a:cubicBezTo>
                <a:cubicBezTo>
                  <a:pt x="8" y="12"/>
                  <a:pt x="7" y="18"/>
                  <a:pt x="7" y="23"/>
                </a:cubicBezTo>
                <a:cubicBezTo>
                  <a:pt x="7" y="34"/>
                  <a:pt x="11" y="43"/>
                  <a:pt x="19" y="50"/>
                </a:cubicBezTo>
                <a:cubicBezTo>
                  <a:pt x="15" y="49"/>
                  <a:pt x="11" y="48"/>
                  <a:pt x="7" y="46"/>
                </a:cubicBezTo>
                <a:cubicBezTo>
                  <a:pt x="7" y="46"/>
                  <a:pt x="7" y="46"/>
                  <a:pt x="7" y="46"/>
                </a:cubicBezTo>
                <a:cubicBezTo>
                  <a:pt x="6" y="46"/>
                  <a:pt x="6" y="46"/>
                  <a:pt x="6" y="47"/>
                </a:cubicBezTo>
                <a:cubicBezTo>
                  <a:pt x="6" y="47"/>
                  <a:pt x="6" y="47"/>
                  <a:pt x="6" y="47"/>
                </a:cubicBezTo>
                <a:cubicBezTo>
                  <a:pt x="6" y="62"/>
                  <a:pt x="16" y="75"/>
                  <a:pt x="30" y="79"/>
                </a:cubicBezTo>
                <a:cubicBezTo>
                  <a:pt x="26" y="79"/>
                  <a:pt x="22" y="79"/>
                  <a:pt x="19" y="79"/>
                </a:cubicBezTo>
                <a:cubicBezTo>
                  <a:pt x="18" y="79"/>
                  <a:pt x="18" y="79"/>
                  <a:pt x="18" y="79"/>
                </a:cubicBezTo>
                <a:cubicBezTo>
                  <a:pt x="18" y="79"/>
                  <a:pt x="18" y="79"/>
                  <a:pt x="18" y="80"/>
                </a:cubicBezTo>
                <a:cubicBezTo>
                  <a:pt x="22" y="93"/>
                  <a:pt x="33" y="102"/>
                  <a:pt x="47" y="103"/>
                </a:cubicBezTo>
                <a:cubicBezTo>
                  <a:pt x="36" y="111"/>
                  <a:pt x="22" y="115"/>
                  <a:pt x="8" y="115"/>
                </a:cubicBezTo>
                <a:cubicBezTo>
                  <a:pt x="6" y="115"/>
                  <a:pt x="3" y="115"/>
                  <a:pt x="1" y="115"/>
                </a:cubicBezTo>
                <a:cubicBezTo>
                  <a:pt x="0" y="115"/>
                  <a:pt x="0" y="115"/>
                  <a:pt x="0" y="115"/>
                </a:cubicBezTo>
                <a:cubicBezTo>
                  <a:pt x="0" y="116"/>
                  <a:pt x="0" y="116"/>
                  <a:pt x="0" y="116"/>
                </a:cubicBezTo>
                <a:cubicBezTo>
                  <a:pt x="15" y="126"/>
                  <a:pt x="33" y="131"/>
                  <a:pt x="51" y="131"/>
                </a:cubicBezTo>
                <a:cubicBezTo>
                  <a:pt x="109" y="131"/>
                  <a:pt x="144" y="83"/>
                  <a:pt x="144" y="38"/>
                </a:cubicBezTo>
                <a:cubicBezTo>
                  <a:pt x="144" y="36"/>
                  <a:pt x="144" y="35"/>
                  <a:pt x="144" y="34"/>
                </a:cubicBezTo>
                <a:cubicBezTo>
                  <a:pt x="150" y="29"/>
                  <a:pt x="156" y="23"/>
                  <a:pt x="160" y="17"/>
                </a:cubicBezTo>
                <a:cubicBezTo>
                  <a:pt x="160" y="17"/>
                  <a:pt x="160" y="16"/>
                  <a:pt x="160" y="16"/>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方正清刻本悦宋简体" panose="02000000000000000000" pitchFamily="2" charset="-122"/>
            </a:endParaRPr>
          </a:p>
        </p:txBody>
      </p:sp>
      <p:sp>
        <p:nvSpPr>
          <p:cNvPr id="37" name="Freeform: Shape 20"/>
          <p:cNvSpPr/>
          <p:nvPr/>
        </p:nvSpPr>
        <p:spPr bwMode="auto">
          <a:xfrm>
            <a:off x="9508490" y="3434080"/>
            <a:ext cx="359410" cy="295910"/>
          </a:xfrm>
          <a:custGeom>
            <a:avLst/>
            <a:gdLst>
              <a:gd name="T0" fmla="*/ 160 w 160"/>
              <a:gd name="T1" fmla="*/ 16 h 131"/>
              <a:gd name="T2" fmla="*/ 159 w 160"/>
              <a:gd name="T3" fmla="*/ 16 h 131"/>
              <a:gd name="T4" fmla="*/ 144 w 160"/>
              <a:gd name="T5" fmla="*/ 20 h 131"/>
              <a:gd name="T6" fmla="*/ 156 w 160"/>
              <a:gd name="T7" fmla="*/ 4 h 131"/>
              <a:gd name="T8" fmla="*/ 156 w 160"/>
              <a:gd name="T9" fmla="*/ 3 h 131"/>
              <a:gd name="T10" fmla="*/ 155 w 160"/>
              <a:gd name="T11" fmla="*/ 3 h 131"/>
              <a:gd name="T12" fmla="*/ 135 w 160"/>
              <a:gd name="T13" fmla="*/ 11 h 131"/>
              <a:gd name="T14" fmla="*/ 111 w 160"/>
              <a:gd name="T15" fmla="*/ 0 h 131"/>
              <a:gd name="T16" fmla="*/ 77 w 160"/>
              <a:gd name="T17" fmla="*/ 34 h 131"/>
              <a:gd name="T18" fmla="*/ 78 w 160"/>
              <a:gd name="T19" fmla="*/ 40 h 131"/>
              <a:gd name="T20" fmla="*/ 12 w 160"/>
              <a:gd name="T21" fmla="*/ 7 h 131"/>
              <a:gd name="T22" fmla="*/ 12 w 160"/>
              <a:gd name="T23" fmla="*/ 6 h 131"/>
              <a:gd name="T24" fmla="*/ 11 w 160"/>
              <a:gd name="T25" fmla="*/ 7 h 131"/>
              <a:gd name="T26" fmla="*/ 7 w 160"/>
              <a:gd name="T27" fmla="*/ 23 h 131"/>
              <a:gd name="T28" fmla="*/ 19 w 160"/>
              <a:gd name="T29" fmla="*/ 50 h 131"/>
              <a:gd name="T30" fmla="*/ 7 w 160"/>
              <a:gd name="T31" fmla="*/ 46 h 131"/>
              <a:gd name="T32" fmla="*/ 7 w 160"/>
              <a:gd name="T33" fmla="*/ 46 h 131"/>
              <a:gd name="T34" fmla="*/ 6 w 160"/>
              <a:gd name="T35" fmla="*/ 47 h 131"/>
              <a:gd name="T36" fmla="*/ 6 w 160"/>
              <a:gd name="T37" fmla="*/ 47 h 131"/>
              <a:gd name="T38" fmla="*/ 30 w 160"/>
              <a:gd name="T39" fmla="*/ 79 h 131"/>
              <a:gd name="T40" fmla="*/ 19 w 160"/>
              <a:gd name="T41" fmla="*/ 79 h 131"/>
              <a:gd name="T42" fmla="*/ 18 w 160"/>
              <a:gd name="T43" fmla="*/ 79 h 131"/>
              <a:gd name="T44" fmla="*/ 18 w 160"/>
              <a:gd name="T45" fmla="*/ 80 h 131"/>
              <a:gd name="T46" fmla="*/ 47 w 160"/>
              <a:gd name="T47" fmla="*/ 103 h 131"/>
              <a:gd name="T48" fmla="*/ 8 w 160"/>
              <a:gd name="T49" fmla="*/ 115 h 131"/>
              <a:gd name="T50" fmla="*/ 1 w 160"/>
              <a:gd name="T51" fmla="*/ 115 h 131"/>
              <a:gd name="T52" fmla="*/ 0 w 160"/>
              <a:gd name="T53" fmla="*/ 115 h 131"/>
              <a:gd name="T54" fmla="*/ 0 w 160"/>
              <a:gd name="T55" fmla="*/ 116 h 131"/>
              <a:gd name="T56" fmla="*/ 51 w 160"/>
              <a:gd name="T57" fmla="*/ 131 h 131"/>
              <a:gd name="T58" fmla="*/ 144 w 160"/>
              <a:gd name="T59" fmla="*/ 38 h 131"/>
              <a:gd name="T60" fmla="*/ 144 w 160"/>
              <a:gd name="T61" fmla="*/ 34 h 131"/>
              <a:gd name="T62" fmla="*/ 160 w 160"/>
              <a:gd name="T63" fmla="*/ 17 h 131"/>
              <a:gd name="T64" fmla="*/ 160 w 160"/>
              <a:gd name="T65" fmla="*/ 16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60" h="131">
                <a:moveTo>
                  <a:pt x="160" y="16"/>
                </a:moveTo>
                <a:cubicBezTo>
                  <a:pt x="160" y="16"/>
                  <a:pt x="160" y="16"/>
                  <a:pt x="159" y="16"/>
                </a:cubicBezTo>
                <a:cubicBezTo>
                  <a:pt x="154" y="18"/>
                  <a:pt x="149" y="19"/>
                  <a:pt x="144" y="20"/>
                </a:cubicBezTo>
                <a:cubicBezTo>
                  <a:pt x="150" y="16"/>
                  <a:pt x="154" y="10"/>
                  <a:pt x="156" y="4"/>
                </a:cubicBezTo>
                <a:cubicBezTo>
                  <a:pt x="156" y="3"/>
                  <a:pt x="156" y="3"/>
                  <a:pt x="156" y="3"/>
                </a:cubicBezTo>
                <a:cubicBezTo>
                  <a:pt x="155" y="3"/>
                  <a:pt x="155" y="3"/>
                  <a:pt x="155" y="3"/>
                </a:cubicBezTo>
                <a:cubicBezTo>
                  <a:pt x="149" y="7"/>
                  <a:pt x="142" y="9"/>
                  <a:pt x="135" y="11"/>
                </a:cubicBezTo>
                <a:cubicBezTo>
                  <a:pt x="128" y="4"/>
                  <a:pt x="120" y="0"/>
                  <a:pt x="111" y="0"/>
                </a:cubicBezTo>
                <a:cubicBezTo>
                  <a:pt x="92" y="0"/>
                  <a:pt x="77" y="15"/>
                  <a:pt x="77" y="34"/>
                </a:cubicBezTo>
                <a:cubicBezTo>
                  <a:pt x="77" y="36"/>
                  <a:pt x="77" y="38"/>
                  <a:pt x="78" y="40"/>
                </a:cubicBezTo>
                <a:cubicBezTo>
                  <a:pt x="52" y="39"/>
                  <a:pt x="29" y="26"/>
                  <a:pt x="12" y="7"/>
                </a:cubicBezTo>
                <a:cubicBezTo>
                  <a:pt x="12" y="6"/>
                  <a:pt x="12" y="6"/>
                  <a:pt x="12" y="6"/>
                </a:cubicBezTo>
                <a:cubicBezTo>
                  <a:pt x="11" y="6"/>
                  <a:pt x="11" y="6"/>
                  <a:pt x="11" y="7"/>
                </a:cubicBezTo>
                <a:cubicBezTo>
                  <a:pt x="8" y="12"/>
                  <a:pt x="7" y="18"/>
                  <a:pt x="7" y="23"/>
                </a:cubicBezTo>
                <a:cubicBezTo>
                  <a:pt x="7" y="34"/>
                  <a:pt x="11" y="43"/>
                  <a:pt x="19" y="50"/>
                </a:cubicBezTo>
                <a:cubicBezTo>
                  <a:pt x="15" y="49"/>
                  <a:pt x="11" y="48"/>
                  <a:pt x="7" y="46"/>
                </a:cubicBezTo>
                <a:cubicBezTo>
                  <a:pt x="7" y="46"/>
                  <a:pt x="7" y="46"/>
                  <a:pt x="7" y="46"/>
                </a:cubicBezTo>
                <a:cubicBezTo>
                  <a:pt x="6" y="46"/>
                  <a:pt x="6" y="46"/>
                  <a:pt x="6" y="47"/>
                </a:cubicBezTo>
                <a:cubicBezTo>
                  <a:pt x="6" y="47"/>
                  <a:pt x="6" y="47"/>
                  <a:pt x="6" y="47"/>
                </a:cubicBezTo>
                <a:cubicBezTo>
                  <a:pt x="6" y="62"/>
                  <a:pt x="16" y="75"/>
                  <a:pt x="30" y="79"/>
                </a:cubicBezTo>
                <a:cubicBezTo>
                  <a:pt x="26" y="79"/>
                  <a:pt x="22" y="79"/>
                  <a:pt x="19" y="79"/>
                </a:cubicBezTo>
                <a:cubicBezTo>
                  <a:pt x="18" y="79"/>
                  <a:pt x="18" y="79"/>
                  <a:pt x="18" y="79"/>
                </a:cubicBezTo>
                <a:cubicBezTo>
                  <a:pt x="18" y="79"/>
                  <a:pt x="18" y="79"/>
                  <a:pt x="18" y="80"/>
                </a:cubicBezTo>
                <a:cubicBezTo>
                  <a:pt x="22" y="93"/>
                  <a:pt x="33" y="102"/>
                  <a:pt x="47" y="103"/>
                </a:cubicBezTo>
                <a:cubicBezTo>
                  <a:pt x="36" y="111"/>
                  <a:pt x="22" y="115"/>
                  <a:pt x="8" y="115"/>
                </a:cubicBezTo>
                <a:cubicBezTo>
                  <a:pt x="6" y="115"/>
                  <a:pt x="3" y="115"/>
                  <a:pt x="1" y="115"/>
                </a:cubicBezTo>
                <a:cubicBezTo>
                  <a:pt x="0" y="115"/>
                  <a:pt x="0" y="115"/>
                  <a:pt x="0" y="115"/>
                </a:cubicBezTo>
                <a:cubicBezTo>
                  <a:pt x="0" y="116"/>
                  <a:pt x="0" y="116"/>
                  <a:pt x="0" y="116"/>
                </a:cubicBezTo>
                <a:cubicBezTo>
                  <a:pt x="15" y="126"/>
                  <a:pt x="33" y="131"/>
                  <a:pt x="51" y="131"/>
                </a:cubicBezTo>
                <a:cubicBezTo>
                  <a:pt x="109" y="131"/>
                  <a:pt x="144" y="83"/>
                  <a:pt x="144" y="38"/>
                </a:cubicBezTo>
                <a:cubicBezTo>
                  <a:pt x="144" y="36"/>
                  <a:pt x="144" y="35"/>
                  <a:pt x="144" y="34"/>
                </a:cubicBezTo>
                <a:cubicBezTo>
                  <a:pt x="150" y="29"/>
                  <a:pt x="156" y="23"/>
                  <a:pt x="160" y="17"/>
                </a:cubicBezTo>
                <a:cubicBezTo>
                  <a:pt x="160" y="17"/>
                  <a:pt x="160" y="16"/>
                  <a:pt x="160" y="16"/>
                </a:cubicBezTo>
                <a:close/>
              </a:path>
            </a:pathLst>
          </a:custGeom>
          <a:solidFill>
            <a:schemeClr val="bg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方正清刻本悦宋简体" panose="02000000000000000000" pitchFamily="2" charset="-122"/>
            </a:endParaRPr>
          </a:p>
        </p:txBody>
      </p:sp>
      <p:sp>
        <p:nvSpPr>
          <p:cNvPr id="38" name="Oval 5"/>
          <p:cNvSpPr/>
          <p:nvPr/>
        </p:nvSpPr>
        <p:spPr>
          <a:xfrm>
            <a:off x="1520825" y="1842135"/>
            <a:ext cx="1927860" cy="1908175"/>
          </a:xfrm>
          <a:prstGeom prst="ellipse">
            <a:avLst/>
          </a:prstGeom>
          <a:blipFill rotWithShape="1">
            <a:blip r:embed="rId4"/>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方正清刻本悦宋简体" panose="02000000000000000000" pitchFamily="2" charset="-122"/>
            </a:endParaRPr>
          </a:p>
        </p:txBody>
      </p:sp>
      <p:sp>
        <p:nvSpPr>
          <p:cNvPr id="39" name="Oval 6"/>
          <p:cNvSpPr/>
          <p:nvPr/>
        </p:nvSpPr>
        <p:spPr>
          <a:xfrm>
            <a:off x="4714875" y="4067175"/>
            <a:ext cx="1927860" cy="1908175"/>
          </a:xfrm>
          <a:prstGeom prst="ellipse">
            <a:avLst/>
          </a:prstGeom>
          <a:blipFill rotWithShape="1">
            <a:blip r:embed="rId4"/>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方正清刻本悦宋简体" panose="02000000000000000000" pitchFamily="2" charset="-122"/>
            </a:endParaRPr>
          </a:p>
        </p:txBody>
      </p:sp>
      <p:sp>
        <p:nvSpPr>
          <p:cNvPr id="40" name="Oval 7"/>
          <p:cNvSpPr/>
          <p:nvPr/>
        </p:nvSpPr>
        <p:spPr>
          <a:xfrm>
            <a:off x="7902575" y="1842135"/>
            <a:ext cx="1927860" cy="1908175"/>
          </a:xfrm>
          <a:prstGeom prst="ellipse">
            <a:avLst/>
          </a:prstGeom>
          <a:blipFill rotWithShape="1">
            <a:blip r:embed="rId4"/>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white"/>
              </a:solidFill>
              <a:effectLst/>
              <a:uLnTx/>
              <a:uFillTx/>
              <a:latin typeface="Calibri" panose="020F0502020204030204"/>
              <a:ea typeface="方正清刻本悦宋简体" panose="02000000000000000000" pitchFamily="2" charset="-122"/>
            </a:endParaRPr>
          </a:p>
        </p:txBody>
      </p:sp>
      <p:sp>
        <p:nvSpPr>
          <p:cNvPr id="3" name="文本框 2"/>
          <p:cNvSpPr txBox="1"/>
          <p:nvPr/>
        </p:nvSpPr>
        <p:spPr>
          <a:xfrm>
            <a:off x="1639570" y="3801745"/>
            <a:ext cx="1691005" cy="1076325"/>
          </a:xfrm>
          <a:prstGeom prst="rect">
            <a:avLst/>
          </a:prstGeom>
          <a:noFill/>
        </p:spPr>
        <p:txBody>
          <a:bodyPr wrap="square" rtlCol="0">
            <a:spAutoFit/>
          </a:bodyPr>
          <a:lstStyle/>
          <a:p>
            <a:pPr algn="ctr"/>
            <a:r>
              <a:rPr lang="zh-CN" altLang="en-US" sz="3200" b="1">
                <a:solidFill>
                  <a:schemeClr val="bg1"/>
                </a:solidFill>
                <a:latin typeface="方正清刻本悦宋简体" panose="02000000000000000000" pitchFamily="2" charset="-122"/>
                <a:ea typeface="方正清刻本悦宋简体" panose="02000000000000000000" pitchFamily="2" charset="-122"/>
              </a:rPr>
              <a:t>衬衫改围裙</a:t>
            </a:r>
          </a:p>
        </p:txBody>
      </p:sp>
      <p:sp>
        <p:nvSpPr>
          <p:cNvPr id="7" name="文本框 6"/>
          <p:cNvSpPr txBox="1"/>
          <p:nvPr/>
        </p:nvSpPr>
        <p:spPr>
          <a:xfrm>
            <a:off x="1496060" y="4067175"/>
            <a:ext cx="1965960" cy="321945"/>
          </a:xfrm>
          <a:prstGeom prst="rect">
            <a:avLst/>
          </a:prstGeom>
          <a:noFill/>
        </p:spPr>
        <p:txBody>
          <a:bodyPr wrap="square" rtlCol="0">
            <a:spAutoFit/>
          </a:bodyPr>
          <a:lstStyle/>
          <a:p>
            <a:pPr algn="ctr">
              <a:lnSpc>
                <a:spcPct val="150000"/>
              </a:lnSpc>
            </a:pPr>
            <a:endParaRPr lang="zh-CN" altLang="en-US" sz="1000" b="1" dirty="0">
              <a:solidFill>
                <a:schemeClr val="bg1"/>
              </a:solidFill>
              <a:latin typeface="方正清刻本悦宋简体" panose="02000000000000000000" pitchFamily="2" charset="-122"/>
              <a:ea typeface="方正清刻本悦宋简体" panose="02000000000000000000" pitchFamily="2" charset="-122"/>
              <a:sym typeface="+mn-ea"/>
            </a:endParaRPr>
          </a:p>
        </p:txBody>
      </p:sp>
      <p:sp>
        <p:nvSpPr>
          <p:cNvPr id="5" name="文本框 4"/>
          <p:cNvSpPr txBox="1"/>
          <p:nvPr/>
        </p:nvSpPr>
        <p:spPr>
          <a:xfrm>
            <a:off x="4832985" y="1893570"/>
            <a:ext cx="1691005" cy="1076325"/>
          </a:xfrm>
          <a:prstGeom prst="rect">
            <a:avLst/>
          </a:prstGeom>
          <a:noFill/>
        </p:spPr>
        <p:txBody>
          <a:bodyPr wrap="square" rtlCol="0">
            <a:spAutoFit/>
          </a:bodyPr>
          <a:lstStyle/>
          <a:p>
            <a:pPr algn="ctr"/>
            <a:r>
              <a:rPr lang="zh-CN" altLang="en-US" sz="3200" b="1">
                <a:solidFill>
                  <a:schemeClr val="bg1"/>
                </a:solidFill>
                <a:latin typeface="方正清刻本悦宋简体" panose="02000000000000000000" pitchFamily="2" charset="-122"/>
                <a:ea typeface="方正清刻本悦宋简体" panose="02000000000000000000" pitchFamily="2" charset="-122"/>
              </a:rPr>
              <a:t>旧衣做鞋套</a:t>
            </a:r>
          </a:p>
        </p:txBody>
      </p:sp>
      <p:sp>
        <p:nvSpPr>
          <p:cNvPr id="11" name="文本框 10"/>
          <p:cNvSpPr txBox="1"/>
          <p:nvPr/>
        </p:nvSpPr>
        <p:spPr>
          <a:xfrm>
            <a:off x="8020685" y="3801745"/>
            <a:ext cx="1691005" cy="1568450"/>
          </a:xfrm>
          <a:prstGeom prst="rect">
            <a:avLst/>
          </a:prstGeom>
          <a:noFill/>
        </p:spPr>
        <p:txBody>
          <a:bodyPr wrap="square" rtlCol="0">
            <a:spAutoFit/>
          </a:bodyPr>
          <a:lstStyle/>
          <a:p>
            <a:pPr algn="ctr"/>
            <a:r>
              <a:rPr lang="zh-CN" altLang="en-US" sz="3200" b="1">
                <a:solidFill>
                  <a:schemeClr val="bg1"/>
                </a:solidFill>
                <a:latin typeface="方正清刻本悦宋简体" panose="02000000000000000000" pitchFamily="2" charset="-122"/>
                <a:ea typeface="方正清刻本悦宋简体" panose="02000000000000000000" pitchFamily="2" charset="-122"/>
              </a:rPr>
              <a:t>旧牛仔裤改休闲包</a:t>
            </a: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500"/>
                                        <p:tgtEl>
                                          <p:spTgt spid="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500"/>
                                        <p:tgtEl>
                                          <p:spTgt spid="2"/>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Effect transition="in" filter="fade">
                                      <p:cBhvr>
                                        <p:cTn id="21" dur="500"/>
                                        <p:tgtEl>
                                          <p:spTgt spid="18"/>
                                        </p:tgtEl>
                                      </p:cBhvr>
                                    </p:animEffect>
                                  </p:childTnLst>
                                </p:cTn>
                              </p:par>
                            </p:childTnLst>
                          </p:cTn>
                        </p:par>
                        <p:par>
                          <p:cTn id="22" fill="hold">
                            <p:stCondLst>
                              <p:cond delay="2000"/>
                            </p:stCondLst>
                            <p:childTnLst>
                              <p:par>
                                <p:cTn id="23" presetID="35" presetClass="entr" presetSubtype="0" fill="hold" grpId="0"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fade">
                                      <p:cBhvr>
                                        <p:cTn id="25" dur="500"/>
                                        <p:tgtEl>
                                          <p:spTgt spid="38"/>
                                        </p:tgtEl>
                                      </p:cBhvr>
                                    </p:animEffect>
                                    <p:anim calcmode="lin" valueType="num">
                                      <p:cBhvr>
                                        <p:cTn id="26" dur="500" fill="hold"/>
                                        <p:tgtEl>
                                          <p:spTgt spid="38"/>
                                        </p:tgtEl>
                                        <p:attrNameLst>
                                          <p:attrName>style.rotation</p:attrName>
                                        </p:attrNameLst>
                                      </p:cBhvr>
                                      <p:tavLst>
                                        <p:tav tm="0">
                                          <p:val>
                                            <p:fltVal val="720"/>
                                          </p:val>
                                        </p:tav>
                                        <p:tav tm="100000">
                                          <p:val>
                                            <p:fltVal val="0"/>
                                          </p:val>
                                        </p:tav>
                                      </p:tavLst>
                                    </p:anim>
                                    <p:anim calcmode="lin" valueType="num">
                                      <p:cBhvr>
                                        <p:cTn id="27" dur="500" fill="hold"/>
                                        <p:tgtEl>
                                          <p:spTgt spid="38"/>
                                        </p:tgtEl>
                                        <p:attrNameLst>
                                          <p:attrName>ppt_h</p:attrName>
                                        </p:attrNameLst>
                                      </p:cBhvr>
                                      <p:tavLst>
                                        <p:tav tm="0">
                                          <p:val>
                                            <p:fltVal val="0"/>
                                          </p:val>
                                        </p:tav>
                                        <p:tav tm="100000">
                                          <p:val>
                                            <p:strVal val="#ppt_h"/>
                                          </p:val>
                                        </p:tav>
                                      </p:tavLst>
                                    </p:anim>
                                    <p:anim calcmode="lin" valueType="num">
                                      <p:cBhvr>
                                        <p:cTn id="28" dur="500" fill="hold"/>
                                        <p:tgtEl>
                                          <p:spTgt spid="38"/>
                                        </p:tgtEl>
                                        <p:attrNameLst>
                                          <p:attrName>ppt_w</p:attrName>
                                        </p:attrNameLst>
                                      </p:cBhvr>
                                      <p:tavLst>
                                        <p:tav tm="0">
                                          <p:val>
                                            <p:fltVal val="0"/>
                                          </p:val>
                                        </p:tav>
                                        <p:tav tm="100000">
                                          <p:val>
                                            <p:strVal val="#ppt_w"/>
                                          </p:val>
                                        </p:tav>
                                      </p:tavLst>
                                    </p:anim>
                                  </p:childTnLst>
                                </p:cTn>
                              </p:par>
                              <p:par>
                                <p:cTn id="29" presetID="12" presetClass="entr" presetSubtype="4"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p:tgtEl>
                                          <p:spTgt spid="3"/>
                                        </p:tgtEl>
                                        <p:attrNameLst>
                                          <p:attrName>ppt_y</p:attrName>
                                        </p:attrNameLst>
                                      </p:cBhvr>
                                      <p:tavLst>
                                        <p:tav tm="0">
                                          <p:val>
                                            <p:strVal val="#ppt_y+#ppt_h*1.125000"/>
                                          </p:val>
                                        </p:tav>
                                        <p:tav tm="100000">
                                          <p:val>
                                            <p:strVal val="#ppt_y"/>
                                          </p:val>
                                        </p:tav>
                                      </p:tavLst>
                                    </p:anim>
                                    <p:animEffect transition="in" filter="wipe(up)">
                                      <p:cBhvr>
                                        <p:cTn id="32" dur="500"/>
                                        <p:tgtEl>
                                          <p:spTgt spid="3"/>
                                        </p:tgtEl>
                                      </p:cBhvr>
                                    </p:animEffect>
                                  </p:childTnLst>
                                </p:cTn>
                              </p:par>
                              <p:par>
                                <p:cTn id="33" presetID="12" presetClass="entr" presetSubtype="4"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p:tgtEl>
                                          <p:spTgt spid="7"/>
                                        </p:tgtEl>
                                        <p:attrNameLst>
                                          <p:attrName>ppt_y</p:attrName>
                                        </p:attrNameLst>
                                      </p:cBhvr>
                                      <p:tavLst>
                                        <p:tav tm="0">
                                          <p:val>
                                            <p:strVal val="#ppt_y+#ppt_h*1.125000"/>
                                          </p:val>
                                        </p:tav>
                                        <p:tav tm="100000">
                                          <p:val>
                                            <p:strVal val="#ppt_y"/>
                                          </p:val>
                                        </p:tav>
                                      </p:tavLst>
                                    </p:anim>
                                    <p:animEffect transition="in" filter="wipe(up)">
                                      <p:cBhvr>
                                        <p:cTn id="36" dur="500"/>
                                        <p:tgtEl>
                                          <p:spTgt spid="7"/>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p:cTn id="39" dur="1000" fill="hold"/>
                                        <p:tgtEl>
                                          <p:spTgt spid="28"/>
                                        </p:tgtEl>
                                        <p:attrNameLst>
                                          <p:attrName>ppt_w</p:attrName>
                                        </p:attrNameLst>
                                      </p:cBhvr>
                                      <p:tavLst>
                                        <p:tav tm="0">
                                          <p:val>
                                            <p:fltVal val="0"/>
                                          </p:val>
                                        </p:tav>
                                        <p:tav tm="100000">
                                          <p:val>
                                            <p:strVal val="#ppt_w"/>
                                          </p:val>
                                        </p:tav>
                                      </p:tavLst>
                                    </p:anim>
                                    <p:anim calcmode="lin" valueType="num">
                                      <p:cBhvr>
                                        <p:cTn id="40" dur="1000" fill="hold"/>
                                        <p:tgtEl>
                                          <p:spTgt spid="28"/>
                                        </p:tgtEl>
                                        <p:attrNameLst>
                                          <p:attrName>ppt_h</p:attrName>
                                        </p:attrNameLst>
                                      </p:cBhvr>
                                      <p:tavLst>
                                        <p:tav tm="0">
                                          <p:val>
                                            <p:fltVal val="0"/>
                                          </p:val>
                                        </p:tav>
                                        <p:tav tm="100000">
                                          <p:val>
                                            <p:strVal val="#ppt_h"/>
                                          </p:val>
                                        </p:tav>
                                      </p:tavLst>
                                    </p:anim>
                                    <p:animEffect transition="in" filter="fade">
                                      <p:cBhvr>
                                        <p:cTn id="41" dur="1000"/>
                                        <p:tgtEl>
                                          <p:spTgt spid="28"/>
                                        </p:tgtEl>
                                      </p:cBhvr>
                                    </p:animEffect>
                                  </p:childTnLst>
                                </p:cTn>
                              </p:par>
                            </p:childTnLst>
                          </p:cTn>
                        </p:par>
                        <p:par>
                          <p:cTn id="42" fill="hold">
                            <p:stCondLst>
                              <p:cond delay="2500"/>
                            </p:stCondLst>
                            <p:childTnLst>
                              <p:par>
                                <p:cTn id="43" presetID="53" presetClass="entr" presetSubtype="16" fill="hold" grpId="0" nodeType="after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p:cTn id="45" dur="500" fill="hold"/>
                                        <p:tgtEl>
                                          <p:spTgt spid="17"/>
                                        </p:tgtEl>
                                        <p:attrNameLst>
                                          <p:attrName>ppt_w</p:attrName>
                                        </p:attrNameLst>
                                      </p:cBhvr>
                                      <p:tavLst>
                                        <p:tav tm="0">
                                          <p:val>
                                            <p:fltVal val="0"/>
                                          </p:val>
                                        </p:tav>
                                        <p:tav tm="100000">
                                          <p:val>
                                            <p:strVal val="#ppt_w"/>
                                          </p:val>
                                        </p:tav>
                                      </p:tavLst>
                                    </p:anim>
                                    <p:anim calcmode="lin" valueType="num">
                                      <p:cBhvr>
                                        <p:cTn id="46" dur="500" fill="hold"/>
                                        <p:tgtEl>
                                          <p:spTgt spid="17"/>
                                        </p:tgtEl>
                                        <p:attrNameLst>
                                          <p:attrName>ppt_h</p:attrName>
                                        </p:attrNameLst>
                                      </p:cBhvr>
                                      <p:tavLst>
                                        <p:tav tm="0">
                                          <p:val>
                                            <p:fltVal val="0"/>
                                          </p:val>
                                        </p:tav>
                                        <p:tav tm="100000">
                                          <p:val>
                                            <p:strVal val="#ppt_h"/>
                                          </p:val>
                                        </p:tav>
                                      </p:tavLst>
                                    </p:anim>
                                    <p:animEffect transition="in" filter="fade">
                                      <p:cBhvr>
                                        <p:cTn id="47" dur="500"/>
                                        <p:tgtEl>
                                          <p:spTgt spid="17"/>
                                        </p:tgtEl>
                                      </p:cBhvr>
                                    </p:animEffect>
                                  </p:childTnLst>
                                </p:cTn>
                              </p:par>
                            </p:childTnLst>
                          </p:cTn>
                        </p:par>
                        <p:par>
                          <p:cTn id="48" fill="hold">
                            <p:stCondLst>
                              <p:cond delay="3000"/>
                            </p:stCondLst>
                            <p:childTnLst>
                              <p:par>
                                <p:cTn id="49" presetID="35" presetClass="entr" presetSubtype="0" fill="hold" grpId="0" nodeType="after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500"/>
                                        <p:tgtEl>
                                          <p:spTgt spid="39"/>
                                        </p:tgtEl>
                                      </p:cBhvr>
                                    </p:animEffect>
                                    <p:anim calcmode="lin" valueType="num">
                                      <p:cBhvr>
                                        <p:cTn id="52" dur="500" fill="hold"/>
                                        <p:tgtEl>
                                          <p:spTgt spid="39"/>
                                        </p:tgtEl>
                                        <p:attrNameLst>
                                          <p:attrName>style.rotation</p:attrName>
                                        </p:attrNameLst>
                                      </p:cBhvr>
                                      <p:tavLst>
                                        <p:tav tm="0">
                                          <p:val>
                                            <p:fltVal val="720"/>
                                          </p:val>
                                        </p:tav>
                                        <p:tav tm="100000">
                                          <p:val>
                                            <p:fltVal val="0"/>
                                          </p:val>
                                        </p:tav>
                                      </p:tavLst>
                                    </p:anim>
                                    <p:anim calcmode="lin" valueType="num">
                                      <p:cBhvr>
                                        <p:cTn id="53" dur="500" fill="hold"/>
                                        <p:tgtEl>
                                          <p:spTgt spid="39"/>
                                        </p:tgtEl>
                                        <p:attrNameLst>
                                          <p:attrName>ppt_h</p:attrName>
                                        </p:attrNameLst>
                                      </p:cBhvr>
                                      <p:tavLst>
                                        <p:tav tm="0">
                                          <p:val>
                                            <p:fltVal val="0"/>
                                          </p:val>
                                        </p:tav>
                                        <p:tav tm="100000">
                                          <p:val>
                                            <p:strVal val="#ppt_h"/>
                                          </p:val>
                                        </p:tav>
                                      </p:tavLst>
                                    </p:anim>
                                    <p:anim calcmode="lin" valueType="num">
                                      <p:cBhvr>
                                        <p:cTn id="54" dur="500" fill="hold"/>
                                        <p:tgtEl>
                                          <p:spTgt spid="39"/>
                                        </p:tgtEl>
                                        <p:attrNameLst>
                                          <p:attrName>ppt_w</p:attrName>
                                        </p:attrNameLst>
                                      </p:cBhvr>
                                      <p:tavLst>
                                        <p:tav tm="0">
                                          <p:val>
                                            <p:fltVal val="0"/>
                                          </p:val>
                                        </p:tav>
                                        <p:tav tm="100000">
                                          <p:val>
                                            <p:strVal val="#ppt_w"/>
                                          </p:val>
                                        </p:tav>
                                      </p:tavLst>
                                    </p:anim>
                                  </p:childTnLst>
                                </p:cTn>
                              </p:par>
                              <p:par>
                                <p:cTn id="55" presetID="12" presetClass="entr" presetSubtype="4" fill="hold" grpId="0" nodeType="withEffect">
                                  <p:stCondLst>
                                    <p:cond delay="0"/>
                                  </p:stCondLst>
                                  <p:childTnLst>
                                    <p:set>
                                      <p:cBhvr>
                                        <p:cTn id="56" dur="1" fill="hold">
                                          <p:stCondLst>
                                            <p:cond delay="0"/>
                                          </p:stCondLst>
                                        </p:cTn>
                                        <p:tgtEl>
                                          <p:spTgt spid="5"/>
                                        </p:tgtEl>
                                        <p:attrNameLst>
                                          <p:attrName>style.visibility</p:attrName>
                                        </p:attrNameLst>
                                      </p:cBhvr>
                                      <p:to>
                                        <p:strVal val="visible"/>
                                      </p:to>
                                    </p:set>
                                    <p:anim calcmode="lin" valueType="num">
                                      <p:cBhvr additive="base">
                                        <p:cTn id="57" dur="500"/>
                                        <p:tgtEl>
                                          <p:spTgt spid="5"/>
                                        </p:tgtEl>
                                        <p:attrNameLst>
                                          <p:attrName>ppt_y</p:attrName>
                                        </p:attrNameLst>
                                      </p:cBhvr>
                                      <p:tavLst>
                                        <p:tav tm="0">
                                          <p:val>
                                            <p:strVal val="#ppt_y+#ppt_h*1.125000"/>
                                          </p:val>
                                        </p:tav>
                                        <p:tav tm="100000">
                                          <p:val>
                                            <p:strVal val="#ppt_y"/>
                                          </p:val>
                                        </p:tav>
                                      </p:tavLst>
                                    </p:anim>
                                    <p:animEffect transition="in" filter="wipe(up)">
                                      <p:cBhvr>
                                        <p:cTn id="58" dur="500"/>
                                        <p:tgtEl>
                                          <p:spTgt spid="5"/>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anim calcmode="lin" valueType="num">
                                      <p:cBhvr>
                                        <p:cTn id="61" dur="1000" fill="hold"/>
                                        <p:tgtEl>
                                          <p:spTgt spid="31"/>
                                        </p:tgtEl>
                                        <p:attrNameLst>
                                          <p:attrName>ppt_w</p:attrName>
                                        </p:attrNameLst>
                                      </p:cBhvr>
                                      <p:tavLst>
                                        <p:tav tm="0">
                                          <p:val>
                                            <p:fltVal val="0"/>
                                          </p:val>
                                        </p:tav>
                                        <p:tav tm="100000">
                                          <p:val>
                                            <p:strVal val="#ppt_w"/>
                                          </p:val>
                                        </p:tav>
                                      </p:tavLst>
                                    </p:anim>
                                    <p:anim calcmode="lin" valueType="num">
                                      <p:cBhvr>
                                        <p:cTn id="62" dur="1000" fill="hold"/>
                                        <p:tgtEl>
                                          <p:spTgt spid="31"/>
                                        </p:tgtEl>
                                        <p:attrNameLst>
                                          <p:attrName>ppt_h</p:attrName>
                                        </p:attrNameLst>
                                      </p:cBhvr>
                                      <p:tavLst>
                                        <p:tav tm="0">
                                          <p:val>
                                            <p:fltVal val="0"/>
                                          </p:val>
                                        </p:tav>
                                        <p:tav tm="100000">
                                          <p:val>
                                            <p:strVal val="#ppt_h"/>
                                          </p:val>
                                        </p:tav>
                                      </p:tavLst>
                                    </p:anim>
                                    <p:animEffect transition="in" filter="fade">
                                      <p:cBhvr>
                                        <p:cTn id="63" dur="1000"/>
                                        <p:tgtEl>
                                          <p:spTgt spid="31"/>
                                        </p:tgtEl>
                                      </p:cBhvr>
                                    </p:animEffect>
                                  </p:childTnLst>
                                </p:cTn>
                              </p:par>
                            </p:childTnLst>
                          </p:cTn>
                        </p:par>
                        <p:par>
                          <p:cTn id="64" fill="hold">
                            <p:stCondLst>
                              <p:cond delay="3500"/>
                            </p:stCondLst>
                            <p:childTnLst>
                              <p:par>
                                <p:cTn id="65" presetID="53" presetClass="entr" presetSubtype="16"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p:cTn id="67" dur="500" fill="hold"/>
                                        <p:tgtEl>
                                          <p:spTgt spid="16"/>
                                        </p:tgtEl>
                                        <p:attrNameLst>
                                          <p:attrName>ppt_w</p:attrName>
                                        </p:attrNameLst>
                                      </p:cBhvr>
                                      <p:tavLst>
                                        <p:tav tm="0">
                                          <p:val>
                                            <p:fltVal val="0"/>
                                          </p:val>
                                        </p:tav>
                                        <p:tav tm="100000">
                                          <p:val>
                                            <p:strVal val="#ppt_w"/>
                                          </p:val>
                                        </p:tav>
                                      </p:tavLst>
                                    </p:anim>
                                    <p:anim calcmode="lin" valueType="num">
                                      <p:cBhvr>
                                        <p:cTn id="68" dur="500" fill="hold"/>
                                        <p:tgtEl>
                                          <p:spTgt spid="16"/>
                                        </p:tgtEl>
                                        <p:attrNameLst>
                                          <p:attrName>ppt_h</p:attrName>
                                        </p:attrNameLst>
                                      </p:cBhvr>
                                      <p:tavLst>
                                        <p:tav tm="0">
                                          <p:val>
                                            <p:fltVal val="0"/>
                                          </p:val>
                                        </p:tav>
                                        <p:tav tm="100000">
                                          <p:val>
                                            <p:strVal val="#ppt_h"/>
                                          </p:val>
                                        </p:tav>
                                      </p:tavLst>
                                    </p:anim>
                                    <p:animEffect transition="in" filter="fade">
                                      <p:cBhvr>
                                        <p:cTn id="69" dur="500"/>
                                        <p:tgtEl>
                                          <p:spTgt spid="16"/>
                                        </p:tgtEl>
                                      </p:cBhvr>
                                    </p:animEffect>
                                  </p:childTnLst>
                                </p:cTn>
                              </p:par>
                            </p:childTnLst>
                          </p:cTn>
                        </p:par>
                        <p:par>
                          <p:cTn id="70" fill="hold">
                            <p:stCondLst>
                              <p:cond delay="4000"/>
                            </p:stCondLst>
                            <p:childTnLst>
                              <p:par>
                                <p:cTn id="71" presetID="35" presetClass="entr" presetSubtype="0" fill="hold" grpId="0" nodeType="afterEffect">
                                  <p:stCondLst>
                                    <p:cond delay="0"/>
                                  </p:stCondLst>
                                  <p:childTnLst>
                                    <p:set>
                                      <p:cBhvr>
                                        <p:cTn id="72" dur="1" fill="hold">
                                          <p:stCondLst>
                                            <p:cond delay="0"/>
                                          </p:stCondLst>
                                        </p:cTn>
                                        <p:tgtEl>
                                          <p:spTgt spid="40"/>
                                        </p:tgtEl>
                                        <p:attrNameLst>
                                          <p:attrName>style.visibility</p:attrName>
                                        </p:attrNameLst>
                                      </p:cBhvr>
                                      <p:to>
                                        <p:strVal val="visible"/>
                                      </p:to>
                                    </p:set>
                                    <p:animEffect transition="in" filter="fade">
                                      <p:cBhvr>
                                        <p:cTn id="73" dur="500"/>
                                        <p:tgtEl>
                                          <p:spTgt spid="40"/>
                                        </p:tgtEl>
                                      </p:cBhvr>
                                    </p:animEffect>
                                    <p:anim calcmode="lin" valueType="num">
                                      <p:cBhvr>
                                        <p:cTn id="74" dur="500" fill="hold"/>
                                        <p:tgtEl>
                                          <p:spTgt spid="40"/>
                                        </p:tgtEl>
                                        <p:attrNameLst>
                                          <p:attrName>style.rotation</p:attrName>
                                        </p:attrNameLst>
                                      </p:cBhvr>
                                      <p:tavLst>
                                        <p:tav tm="0">
                                          <p:val>
                                            <p:fltVal val="720"/>
                                          </p:val>
                                        </p:tav>
                                        <p:tav tm="100000">
                                          <p:val>
                                            <p:fltVal val="0"/>
                                          </p:val>
                                        </p:tav>
                                      </p:tavLst>
                                    </p:anim>
                                    <p:anim calcmode="lin" valueType="num">
                                      <p:cBhvr>
                                        <p:cTn id="75" dur="500" fill="hold"/>
                                        <p:tgtEl>
                                          <p:spTgt spid="40"/>
                                        </p:tgtEl>
                                        <p:attrNameLst>
                                          <p:attrName>ppt_h</p:attrName>
                                        </p:attrNameLst>
                                      </p:cBhvr>
                                      <p:tavLst>
                                        <p:tav tm="0">
                                          <p:val>
                                            <p:fltVal val="0"/>
                                          </p:val>
                                        </p:tav>
                                        <p:tav tm="100000">
                                          <p:val>
                                            <p:strVal val="#ppt_h"/>
                                          </p:val>
                                        </p:tav>
                                      </p:tavLst>
                                    </p:anim>
                                    <p:anim calcmode="lin" valueType="num">
                                      <p:cBhvr>
                                        <p:cTn id="76" dur="500" fill="hold"/>
                                        <p:tgtEl>
                                          <p:spTgt spid="40"/>
                                        </p:tgtEl>
                                        <p:attrNameLst>
                                          <p:attrName>ppt_w</p:attrName>
                                        </p:attrNameLst>
                                      </p:cBhvr>
                                      <p:tavLst>
                                        <p:tav tm="0">
                                          <p:val>
                                            <p:fltVal val="0"/>
                                          </p:val>
                                        </p:tav>
                                        <p:tav tm="100000">
                                          <p:val>
                                            <p:strVal val="#ppt_w"/>
                                          </p:val>
                                        </p:tav>
                                      </p:tavLst>
                                    </p:anim>
                                  </p:childTnLst>
                                </p:cTn>
                              </p:par>
                              <p:par>
                                <p:cTn id="77" presetID="12" presetClass="entr" presetSubtype="4"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 calcmode="lin" valueType="num">
                                      <p:cBhvr additive="base">
                                        <p:cTn id="79" dur="500"/>
                                        <p:tgtEl>
                                          <p:spTgt spid="11"/>
                                        </p:tgtEl>
                                        <p:attrNameLst>
                                          <p:attrName>ppt_y</p:attrName>
                                        </p:attrNameLst>
                                      </p:cBhvr>
                                      <p:tavLst>
                                        <p:tav tm="0">
                                          <p:val>
                                            <p:strVal val="#ppt_y+#ppt_h*1.125000"/>
                                          </p:val>
                                        </p:tav>
                                        <p:tav tm="100000">
                                          <p:val>
                                            <p:strVal val="#ppt_y"/>
                                          </p:val>
                                        </p:tav>
                                      </p:tavLst>
                                    </p:anim>
                                    <p:animEffect transition="in" filter="wipe(up)">
                                      <p:cBhvr>
                                        <p:cTn id="80" dur="500"/>
                                        <p:tgtEl>
                                          <p:spTgt spid="11"/>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 calcmode="lin" valueType="num">
                                      <p:cBhvr>
                                        <p:cTn id="83" dur="1000" fill="hold"/>
                                        <p:tgtEl>
                                          <p:spTgt spid="34"/>
                                        </p:tgtEl>
                                        <p:attrNameLst>
                                          <p:attrName>ppt_w</p:attrName>
                                        </p:attrNameLst>
                                      </p:cBhvr>
                                      <p:tavLst>
                                        <p:tav tm="0">
                                          <p:val>
                                            <p:fltVal val="0"/>
                                          </p:val>
                                        </p:tav>
                                        <p:tav tm="100000">
                                          <p:val>
                                            <p:strVal val="#ppt_w"/>
                                          </p:val>
                                        </p:tav>
                                      </p:tavLst>
                                    </p:anim>
                                    <p:anim calcmode="lin" valueType="num">
                                      <p:cBhvr>
                                        <p:cTn id="84" dur="1000" fill="hold"/>
                                        <p:tgtEl>
                                          <p:spTgt spid="34"/>
                                        </p:tgtEl>
                                        <p:attrNameLst>
                                          <p:attrName>ppt_h</p:attrName>
                                        </p:attrNameLst>
                                      </p:cBhvr>
                                      <p:tavLst>
                                        <p:tav tm="0">
                                          <p:val>
                                            <p:fltVal val="0"/>
                                          </p:val>
                                        </p:tav>
                                        <p:tav tm="100000">
                                          <p:val>
                                            <p:strVal val="#ppt_h"/>
                                          </p:val>
                                        </p:tav>
                                      </p:tavLst>
                                    </p:anim>
                                    <p:animEffect transition="in" filter="fade">
                                      <p:cBhvr>
                                        <p:cTn id="85" dur="1000"/>
                                        <p:tgtEl>
                                          <p:spTgt spid="34"/>
                                        </p:tgtEl>
                                      </p:cBhvr>
                                    </p:animEffect>
                                  </p:childTnLst>
                                </p:cTn>
                              </p:par>
                              <p:par>
                                <p:cTn id="86" presetID="53" presetClass="entr" presetSubtype="16" fill="hold" grpId="0" nodeType="withEffect">
                                  <p:stCondLst>
                                    <p:cond delay="0"/>
                                  </p:stCondLst>
                                  <p:childTnLst>
                                    <p:set>
                                      <p:cBhvr>
                                        <p:cTn id="87" dur="1" fill="hold">
                                          <p:stCondLst>
                                            <p:cond delay="0"/>
                                          </p:stCondLst>
                                        </p:cTn>
                                        <p:tgtEl>
                                          <p:spTgt spid="37"/>
                                        </p:tgtEl>
                                        <p:attrNameLst>
                                          <p:attrName>style.visibility</p:attrName>
                                        </p:attrNameLst>
                                      </p:cBhvr>
                                      <p:to>
                                        <p:strVal val="visible"/>
                                      </p:to>
                                    </p:set>
                                    <p:anim calcmode="lin" valueType="num">
                                      <p:cBhvr>
                                        <p:cTn id="88" dur="1000" fill="hold"/>
                                        <p:tgtEl>
                                          <p:spTgt spid="37"/>
                                        </p:tgtEl>
                                        <p:attrNameLst>
                                          <p:attrName>ppt_w</p:attrName>
                                        </p:attrNameLst>
                                      </p:cBhvr>
                                      <p:tavLst>
                                        <p:tav tm="0">
                                          <p:val>
                                            <p:fltVal val="0"/>
                                          </p:val>
                                        </p:tav>
                                        <p:tav tm="100000">
                                          <p:val>
                                            <p:strVal val="#ppt_w"/>
                                          </p:val>
                                        </p:tav>
                                      </p:tavLst>
                                    </p:anim>
                                    <p:anim calcmode="lin" valueType="num">
                                      <p:cBhvr>
                                        <p:cTn id="89" dur="1000" fill="hold"/>
                                        <p:tgtEl>
                                          <p:spTgt spid="37"/>
                                        </p:tgtEl>
                                        <p:attrNameLst>
                                          <p:attrName>ppt_h</p:attrName>
                                        </p:attrNameLst>
                                      </p:cBhvr>
                                      <p:tavLst>
                                        <p:tav tm="0">
                                          <p:val>
                                            <p:fltVal val="0"/>
                                          </p:val>
                                        </p:tav>
                                        <p:tav tm="100000">
                                          <p:val>
                                            <p:strVal val="#ppt_h"/>
                                          </p:val>
                                        </p:tav>
                                      </p:tavLst>
                                    </p:anim>
                                    <p:animEffect transition="in" filter="fade">
                                      <p:cBhvr>
                                        <p:cTn id="90" dur="10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 grpId="0"/>
      <p:bldP spid="16" grpId="0" bldLvl="0" animBg="1"/>
      <p:bldP spid="17" grpId="0" bldLvl="0" animBg="1"/>
      <p:bldP spid="18" grpId="0" bldLvl="0" animBg="1"/>
      <p:bldP spid="28" grpId="0" bldLvl="0" animBg="1"/>
      <p:bldP spid="31" grpId="0" bldLvl="0" animBg="1"/>
      <p:bldP spid="34" grpId="0" bldLvl="0" animBg="1"/>
      <p:bldP spid="37" grpId="0" bldLvl="0" animBg="1"/>
      <p:bldP spid="38" grpId="0" bldLvl="0" animBg="1"/>
      <p:bldP spid="39" grpId="0" bldLvl="0" animBg="1"/>
      <p:bldP spid="40" grpId="0" bldLvl="0" animBg="1"/>
      <p:bldP spid="3" grpId="0"/>
      <p:bldP spid="7" grpId="0"/>
      <p:bldP spid="5"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6545" y="277495"/>
            <a:ext cx="11598910" cy="6303645"/>
          </a:xfrm>
          <a:prstGeom prst="rect">
            <a:avLst/>
          </a:prstGeom>
          <a:noFill/>
          <a:ln>
            <a:solidFill>
              <a:srgbClr val="5656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清刻本悦宋简体" panose="02000000000000000000" pitchFamily="2" charset="-122"/>
            </a:endParaRPr>
          </a:p>
        </p:txBody>
      </p:sp>
      <p:pic>
        <p:nvPicPr>
          <p:cNvPr id="5" name="图片 4" descr="花1"/>
          <p:cNvPicPr>
            <a:picLocks noChangeAspect="1"/>
          </p:cNvPicPr>
          <p:nvPr/>
        </p:nvPicPr>
        <p:blipFill>
          <a:blip r:embed="rId3"/>
          <a:stretch>
            <a:fillRect/>
          </a:stretch>
        </p:blipFill>
        <p:spPr>
          <a:xfrm>
            <a:off x="0" y="0"/>
            <a:ext cx="1654810" cy="3216910"/>
          </a:xfrm>
          <a:prstGeom prst="rect">
            <a:avLst/>
          </a:prstGeom>
        </p:spPr>
      </p:pic>
      <p:pic>
        <p:nvPicPr>
          <p:cNvPr id="6" name="图片 5" descr="花2"/>
          <p:cNvPicPr>
            <a:picLocks noChangeAspect="1"/>
          </p:cNvPicPr>
          <p:nvPr/>
        </p:nvPicPr>
        <p:blipFill>
          <a:blip r:embed="rId4"/>
          <a:stretch>
            <a:fillRect/>
          </a:stretch>
        </p:blipFill>
        <p:spPr>
          <a:xfrm>
            <a:off x="8932545" y="-10160"/>
            <a:ext cx="3294380" cy="1612900"/>
          </a:xfrm>
          <a:prstGeom prst="rect">
            <a:avLst/>
          </a:prstGeom>
        </p:spPr>
      </p:pic>
      <p:sp>
        <p:nvSpPr>
          <p:cNvPr id="2" name="文本框 1"/>
          <p:cNvSpPr txBox="1"/>
          <p:nvPr/>
        </p:nvSpPr>
        <p:spPr>
          <a:xfrm>
            <a:off x="1871980" y="1415415"/>
            <a:ext cx="7708900" cy="4892675"/>
          </a:xfrm>
          <a:prstGeom prst="rect">
            <a:avLst/>
          </a:prstGeom>
          <a:noFill/>
        </p:spPr>
        <p:txBody>
          <a:bodyPr wrap="square" rtlCol="0">
            <a:spAutoFit/>
          </a:bodyPr>
          <a:lstStyle/>
          <a:p>
            <a:r>
              <a:rPr lang="zh-CN" altLang="en-US" sz="2400"/>
              <a:t>比利时：九成旧衣回收利用</a:t>
            </a:r>
          </a:p>
          <a:p>
            <a:r>
              <a:rPr lang="zh-CN" altLang="en-US" sz="2400"/>
              <a:t>比利时有3家旧衣回收公司。回收的旧衣中，30%属于质量较好的旧衣服，挑选出来后，一部分送到回收公司所属的二手商店销售；60%的旧衣通常不能再穿，它们被转入专业工厂进行资源回收和再利用处理；剩余的10%则被送进垃圾厂处理。这样，回收来的旧衣90%获得了“第二次生命”。一部分经过处理和加工后生产成油污抹布、汽车内使用的脚垫、绝缘材料、粗布地毯、日用抹布等：另一部分则进行碎布处理，从中回收纤维用以制造新的纺织品。目前，欧洲市场上销售的许多纺织品，如台布、床单等商品都标明是由回收纤维布生产的。使S 废弃的“资源垃圾”得到了循环再利用，也给自然环境减少了压力。</a:t>
            </a:r>
          </a:p>
        </p:txBody>
      </p:sp>
      <p:sp>
        <p:nvSpPr>
          <p:cNvPr id="3" name="文本框 2"/>
          <p:cNvSpPr txBox="1"/>
          <p:nvPr/>
        </p:nvSpPr>
        <p:spPr>
          <a:xfrm>
            <a:off x="1871980" y="783590"/>
            <a:ext cx="4729480" cy="521970"/>
          </a:xfrm>
          <a:prstGeom prst="rect">
            <a:avLst/>
          </a:prstGeom>
          <a:noFill/>
        </p:spPr>
        <p:txBody>
          <a:bodyPr wrap="square" rtlCol="0">
            <a:spAutoFit/>
          </a:bodyPr>
          <a:lstStyle/>
          <a:p>
            <a:r>
              <a:rPr lang="zh-CN" altLang="en-US" sz="2800" b="1"/>
              <a:t>具体案例</a:t>
            </a: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par>
                                <p:cTn id="12" presetID="22" presetClass="entr" presetSubtype="2"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righ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6545" y="277495"/>
            <a:ext cx="11598910" cy="6303645"/>
          </a:xfrm>
          <a:prstGeom prst="rect">
            <a:avLst/>
          </a:prstGeom>
          <a:noFill/>
          <a:ln>
            <a:solidFill>
              <a:srgbClr val="5656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清刻本悦宋简体" panose="02000000000000000000" pitchFamily="2" charset="-122"/>
            </a:endParaRPr>
          </a:p>
        </p:txBody>
      </p:sp>
      <p:pic>
        <p:nvPicPr>
          <p:cNvPr id="5" name="图片 4" descr="花1"/>
          <p:cNvPicPr>
            <a:picLocks noChangeAspect="1"/>
          </p:cNvPicPr>
          <p:nvPr/>
        </p:nvPicPr>
        <p:blipFill>
          <a:blip r:embed="rId3"/>
          <a:stretch>
            <a:fillRect/>
          </a:stretch>
        </p:blipFill>
        <p:spPr>
          <a:xfrm>
            <a:off x="0" y="0"/>
            <a:ext cx="1654810" cy="3216910"/>
          </a:xfrm>
          <a:prstGeom prst="rect">
            <a:avLst/>
          </a:prstGeom>
        </p:spPr>
      </p:pic>
      <p:pic>
        <p:nvPicPr>
          <p:cNvPr id="6" name="图片 5" descr="花2"/>
          <p:cNvPicPr>
            <a:picLocks noChangeAspect="1"/>
          </p:cNvPicPr>
          <p:nvPr/>
        </p:nvPicPr>
        <p:blipFill>
          <a:blip r:embed="rId4"/>
          <a:stretch>
            <a:fillRect/>
          </a:stretch>
        </p:blipFill>
        <p:spPr>
          <a:xfrm>
            <a:off x="8932545" y="-10160"/>
            <a:ext cx="3294380" cy="1612900"/>
          </a:xfrm>
          <a:prstGeom prst="rect">
            <a:avLst/>
          </a:prstGeom>
        </p:spPr>
      </p:pic>
      <p:sp>
        <p:nvSpPr>
          <p:cNvPr id="7" name="文本框 6"/>
          <p:cNvSpPr txBox="1"/>
          <p:nvPr/>
        </p:nvSpPr>
        <p:spPr>
          <a:xfrm>
            <a:off x="2357120" y="1318895"/>
            <a:ext cx="4250055" cy="1845310"/>
          </a:xfrm>
          <a:prstGeom prst="rect">
            <a:avLst/>
          </a:prstGeom>
          <a:noFill/>
        </p:spPr>
        <p:txBody>
          <a:bodyPr wrap="square" rtlCol="0">
            <a:spAutoFit/>
          </a:bodyPr>
          <a:lstStyle/>
          <a:p>
            <a:r>
              <a:rPr lang="zh-CN" altLang="en-US" sz="2400" b="1" dirty="0">
                <a:latin typeface="楷体" panose="02010609060101010101" charset="-122"/>
                <a:ea typeface="楷体" panose="02010609060101010101" charset="-122"/>
                <a:cs typeface="楷体" panose="02010609060101010101" charset="-122"/>
              </a:rPr>
              <a:t>小组分工：</a:t>
            </a:r>
          </a:p>
          <a:p>
            <a:r>
              <a:rPr lang="zh-CN" altLang="en-US" b="1" dirty="0">
                <a:latin typeface="楷体" panose="02010609060101010101" charset="-122"/>
                <a:ea typeface="楷体" panose="02010609060101010101" charset="-122"/>
                <a:cs typeface="楷体" panose="02010609060101010101" charset="-122"/>
              </a:rPr>
              <a:t>问卷调查：</a:t>
            </a:r>
          </a:p>
          <a:p>
            <a:r>
              <a:rPr lang="zh-CN" altLang="en-US" dirty="0">
                <a:latin typeface="楷体" panose="02010609060101010101" charset="-122"/>
                <a:ea typeface="楷体" panose="02010609060101010101" charset="-122"/>
                <a:cs typeface="楷体" panose="02010609060101010101" charset="-122"/>
              </a:rPr>
              <a:t>问卷设计及资料采集：刘胡南</a:t>
            </a:r>
          </a:p>
          <a:p>
            <a:r>
              <a:rPr lang="zh-CN" altLang="en-US" dirty="0">
                <a:latin typeface="楷体" panose="02010609060101010101" charset="-122"/>
                <a:ea typeface="楷体" panose="02010609060101010101" charset="-122"/>
                <a:cs typeface="楷体" panose="02010609060101010101" charset="-122"/>
              </a:rPr>
              <a:t>数据分析及表格制作：吴昊</a:t>
            </a:r>
          </a:p>
          <a:p>
            <a:r>
              <a:rPr lang="zh-CN" altLang="en-US" dirty="0">
                <a:latin typeface="楷体" panose="02010609060101010101" charset="-122"/>
                <a:ea typeface="楷体" panose="02010609060101010101" charset="-122"/>
                <a:cs typeface="楷体" panose="02010609060101010101" charset="-122"/>
              </a:rPr>
              <a:t>资料汇总：魏星鹏</a:t>
            </a:r>
          </a:p>
          <a:p>
            <a:r>
              <a:rPr lang="en-US" altLang="zh-CN" dirty="0" smtClean="0">
                <a:latin typeface="楷体" panose="02010609060101010101" charset="-122"/>
                <a:ea typeface="楷体" panose="02010609060101010101" charset="-122"/>
                <a:cs typeface="楷体" panose="02010609060101010101" charset="-122"/>
              </a:rPr>
              <a:t>PPT</a:t>
            </a:r>
            <a:r>
              <a:rPr lang="zh-CN" altLang="en-US" dirty="0" smtClean="0">
                <a:latin typeface="楷体" panose="02010609060101010101" charset="-122"/>
                <a:ea typeface="楷体" panose="02010609060101010101" charset="-122"/>
                <a:cs typeface="楷体" panose="02010609060101010101" charset="-122"/>
              </a:rPr>
              <a:t>制作</a:t>
            </a:r>
            <a:r>
              <a:rPr lang="zh-CN" altLang="en-US" dirty="0">
                <a:latin typeface="楷体" panose="02010609060101010101" charset="-122"/>
                <a:ea typeface="楷体" panose="02010609060101010101" charset="-122"/>
                <a:cs typeface="楷体" panose="02010609060101010101" charset="-122"/>
              </a:rPr>
              <a:t>与汇报：纪家谊</a:t>
            </a:r>
          </a:p>
        </p:txBody>
      </p:sp>
      <p:sp>
        <p:nvSpPr>
          <p:cNvPr id="8" name="文本框 7"/>
          <p:cNvSpPr txBox="1"/>
          <p:nvPr/>
        </p:nvSpPr>
        <p:spPr>
          <a:xfrm>
            <a:off x="2357120" y="3739515"/>
            <a:ext cx="5554345" cy="1753235"/>
          </a:xfrm>
          <a:prstGeom prst="rect">
            <a:avLst/>
          </a:prstGeom>
          <a:noFill/>
        </p:spPr>
        <p:txBody>
          <a:bodyPr wrap="square" rtlCol="0">
            <a:spAutoFit/>
          </a:bodyPr>
          <a:lstStyle/>
          <a:p>
            <a:r>
              <a:rPr lang="zh-CN" altLang="en-US" b="1">
                <a:latin typeface="楷体" panose="02010609060101010101" charset="-122"/>
                <a:ea typeface="楷体" panose="02010609060101010101" charset="-122"/>
              </a:rPr>
              <a:t>广告设计：</a:t>
            </a:r>
          </a:p>
          <a:p>
            <a:r>
              <a:rPr lang="zh-CN" altLang="en-US">
                <a:latin typeface="楷体" panose="02010609060101010101" charset="-122"/>
                <a:ea typeface="楷体" panose="02010609060101010101" charset="-122"/>
              </a:rPr>
              <a:t>剧本创作：刘胡南</a:t>
            </a:r>
          </a:p>
          <a:p>
            <a:r>
              <a:rPr lang="zh-CN" altLang="en-US">
                <a:latin typeface="楷体" panose="02010609060101010101" charset="-122"/>
                <a:ea typeface="楷体" panose="02010609060101010101" charset="-122"/>
              </a:rPr>
              <a:t>摄像：纪家谊</a:t>
            </a:r>
          </a:p>
          <a:p>
            <a:r>
              <a:rPr lang="zh-CN" altLang="en-US">
                <a:latin typeface="楷体" panose="02010609060101010101" charset="-122"/>
                <a:ea typeface="楷体" panose="02010609060101010101" charset="-122"/>
              </a:rPr>
              <a:t>剪辑：魏星鹏</a:t>
            </a:r>
          </a:p>
          <a:p>
            <a:r>
              <a:rPr lang="zh-CN" altLang="en-US">
                <a:latin typeface="楷体" panose="02010609060101010101" charset="-122"/>
                <a:ea typeface="楷体" panose="02010609060101010101" charset="-122"/>
              </a:rPr>
              <a:t>配音：吴昊</a:t>
            </a:r>
          </a:p>
          <a:p>
            <a:endParaRPr lang="zh-CN" altLang="en-US">
              <a:latin typeface="楷体" panose="02010609060101010101" charset="-122"/>
              <a:ea typeface="楷体" panose="02010609060101010101" charset="-122"/>
            </a:endParaRP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par>
                                <p:cTn id="12" presetID="22" presetClass="entr" presetSubtype="2"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righ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6545" y="277495"/>
            <a:ext cx="11598910" cy="6303645"/>
          </a:xfrm>
          <a:prstGeom prst="rect">
            <a:avLst/>
          </a:prstGeom>
          <a:noFill/>
          <a:ln>
            <a:solidFill>
              <a:srgbClr val="5656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清刻本悦宋简体" panose="02000000000000000000" pitchFamily="2" charset="-122"/>
            </a:endParaRPr>
          </a:p>
        </p:txBody>
      </p:sp>
      <p:pic>
        <p:nvPicPr>
          <p:cNvPr id="5" name="图片 4" descr="花1"/>
          <p:cNvPicPr>
            <a:picLocks noChangeAspect="1"/>
          </p:cNvPicPr>
          <p:nvPr/>
        </p:nvPicPr>
        <p:blipFill>
          <a:blip r:embed="rId3"/>
          <a:stretch>
            <a:fillRect/>
          </a:stretch>
        </p:blipFill>
        <p:spPr>
          <a:xfrm>
            <a:off x="-21590" y="-10160"/>
            <a:ext cx="1800860" cy="3499485"/>
          </a:xfrm>
          <a:prstGeom prst="rect">
            <a:avLst/>
          </a:prstGeom>
        </p:spPr>
      </p:pic>
      <p:pic>
        <p:nvPicPr>
          <p:cNvPr id="6" name="图片 5" descr="花2"/>
          <p:cNvPicPr>
            <a:picLocks noChangeAspect="1"/>
          </p:cNvPicPr>
          <p:nvPr/>
        </p:nvPicPr>
        <p:blipFill>
          <a:blip r:embed="rId4"/>
          <a:stretch>
            <a:fillRect/>
          </a:stretch>
        </p:blipFill>
        <p:spPr>
          <a:xfrm>
            <a:off x="8689975" y="-10160"/>
            <a:ext cx="3536950" cy="1731645"/>
          </a:xfrm>
          <a:prstGeom prst="rect">
            <a:avLst/>
          </a:prstGeom>
        </p:spPr>
      </p:pic>
      <p:sp>
        <p:nvSpPr>
          <p:cNvPr id="2" name="文本框 1"/>
          <p:cNvSpPr txBox="1"/>
          <p:nvPr/>
        </p:nvSpPr>
        <p:spPr>
          <a:xfrm>
            <a:off x="2445217" y="2767597"/>
            <a:ext cx="7301566" cy="1323439"/>
          </a:xfrm>
          <a:prstGeom prst="rect">
            <a:avLst/>
          </a:prstGeom>
          <a:noFill/>
        </p:spPr>
        <p:txBody>
          <a:bodyPr wrap="square" rtlCol="0">
            <a:spAutoFit/>
          </a:bodyPr>
          <a:lstStyle/>
          <a:p>
            <a:pPr algn="ctr"/>
            <a:r>
              <a:rPr lang="en-US" altLang="zh-CN" sz="8000" dirty="0">
                <a:solidFill>
                  <a:srgbClr val="565656"/>
                </a:solidFill>
                <a:latin typeface="方正清刻本悦宋简体" panose="02000000000000000000" pitchFamily="2" charset="-122"/>
                <a:ea typeface="方正清刻本悦宋简体" panose="02000000000000000000" pitchFamily="2" charset="-122"/>
              </a:rPr>
              <a:t>THANK YOU</a:t>
            </a: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par>
                                <p:cTn id="12" presetID="22" presetClass="entr" presetSubtype="2"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right)">
                                      <p:cBhvr>
                                        <p:cTn id="14" dur="500"/>
                                        <p:tgtEl>
                                          <p:spTgt spid="6"/>
                                        </p:tgtEl>
                                      </p:cBhvr>
                                    </p:animEffect>
                                  </p:childTnLst>
                                </p:cTn>
                              </p:par>
                            </p:childTnLst>
                          </p:cTn>
                        </p:par>
                        <p:par>
                          <p:cTn id="15" fill="hold">
                            <p:stCondLst>
                              <p:cond delay="1000"/>
                            </p:stCondLst>
                            <p:childTnLst>
                              <p:par>
                                <p:cTn id="16" presetID="41" presetClass="entr" presetSubtype="0" fill="hold" grpId="0" nodeType="afterEffect">
                                  <p:stCondLst>
                                    <p:cond delay="0"/>
                                  </p:stCondLst>
                                  <p:iterate type="lt">
                                    <p:tmPct val="10000"/>
                                  </p:iterate>
                                  <p:childTnLst>
                                    <p:set>
                                      <p:cBhvr>
                                        <p:cTn id="17" dur="1" fill="hold">
                                          <p:stCondLst>
                                            <p:cond delay="0"/>
                                          </p:stCondLst>
                                        </p:cTn>
                                        <p:tgtEl>
                                          <p:spTgt spid="2"/>
                                        </p:tgtEl>
                                        <p:attrNameLst>
                                          <p:attrName>style.visibility</p:attrName>
                                        </p:attrNameLst>
                                      </p:cBhvr>
                                      <p:to>
                                        <p:strVal val="visible"/>
                                      </p:to>
                                    </p:set>
                                    <p:anim calcmode="lin" valueType="num">
                                      <p:cBhvr>
                                        <p:cTn id="18"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9" dur="500" fill="hold"/>
                                        <p:tgtEl>
                                          <p:spTgt spid="2"/>
                                        </p:tgtEl>
                                        <p:attrNameLst>
                                          <p:attrName>ppt_y</p:attrName>
                                        </p:attrNameLst>
                                      </p:cBhvr>
                                      <p:tavLst>
                                        <p:tav tm="0">
                                          <p:val>
                                            <p:strVal val="#ppt_y"/>
                                          </p:val>
                                        </p:tav>
                                        <p:tav tm="100000">
                                          <p:val>
                                            <p:strVal val="#ppt_y"/>
                                          </p:val>
                                        </p:tav>
                                      </p:tavLst>
                                    </p:anim>
                                    <p:anim calcmode="lin" valueType="num">
                                      <p:cBhvr>
                                        <p:cTn id="20"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21"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22" dur="500" tmFilter="0,0; .5, 1; 1, 1"/>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6545" y="277495"/>
            <a:ext cx="11598910" cy="6303645"/>
          </a:xfrm>
          <a:prstGeom prst="rect">
            <a:avLst/>
          </a:prstGeom>
          <a:noFill/>
          <a:ln>
            <a:solidFill>
              <a:srgbClr val="5656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清刻本悦宋简体" panose="02000000000000000000" pitchFamily="2" charset="-122"/>
            </a:endParaRPr>
          </a:p>
        </p:txBody>
      </p:sp>
      <p:pic>
        <p:nvPicPr>
          <p:cNvPr id="5" name="图片 4" descr="花1"/>
          <p:cNvPicPr>
            <a:picLocks noChangeAspect="1"/>
          </p:cNvPicPr>
          <p:nvPr/>
        </p:nvPicPr>
        <p:blipFill>
          <a:blip r:embed="rId3"/>
          <a:stretch>
            <a:fillRect/>
          </a:stretch>
        </p:blipFill>
        <p:spPr>
          <a:xfrm>
            <a:off x="-21590" y="-10160"/>
            <a:ext cx="1654810" cy="3216910"/>
          </a:xfrm>
          <a:prstGeom prst="rect">
            <a:avLst/>
          </a:prstGeom>
        </p:spPr>
      </p:pic>
      <p:pic>
        <p:nvPicPr>
          <p:cNvPr id="6" name="图片 5" descr="花2"/>
          <p:cNvPicPr>
            <a:picLocks noChangeAspect="1"/>
          </p:cNvPicPr>
          <p:nvPr/>
        </p:nvPicPr>
        <p:blipFill>
          <a:blip r:embed="rId4"/>
          <a:stretch>
            <a:fillRect/>
          </a:stretch>
        </p:blipFill>
        <p:spPr>
          <a:xfrm>
            <a:off x="8932545" y="-10160"/>
            <a:ext cx="3294380" cy="1612900"/>
          </a:xfrm>
          <a:prstGeom prst="rect">
            <a:avLst/>
          </a:prstGeom>
        </p:spPr>
      </p:pic>
      <p:pic>
        <p:nvPicPr>
          <p:cNvPr id="7" name="图片 6" descr="圆框"/>
          <p:cNvPicPr>
            <a:picLocks noChangeAspect="1"/>
          </p:cNvPicPr>
          <p:nvPr/>
        </p:nvPicPr>
        <p:blipFill>
          <a:blip r:embed="rId5"/>
          <a:stretch>
            <a:fillRect/>
          </a:stretch>
        </p:blipFill>
        <p:spPr>
          <a:xfrm>
            <a:off x="4512945" y="715645"/>
            <a:ext cx="3166110" cy="2491105"/>
          </a:xfrm>
          <a:prstGeom prst="rect">
            <a:avLst/>
          </a:prstGeom>
        </p:spPr>
      </p:pic>
      <p:sp>
        <p:nvSpPr>
          <p:cNvPr id="12" name="文本框 11"/>
          <p:cNvSpPr txBox="1"/>
          <p:nvPr/>
        </p:nvSpPr>
        <p:spPr>
          <a:xfrm>
            <a:off x="5189855" y="1149350"/>
            <a:ext cx="1811655" cy="1014730"/>
          </a:xfrm>
          <a:prstGeom prst="rect">
            <a:avLst/>
          </a:prstGeom>
          <a:noFill/>
        </p:spPr>
        <p:txBody>
          <a:bodyPr wrap="square" rtlCol="0">
            <a:spAutoFit/>
          </a:bodyPr>
          <a:lstStyle/>
          <a:p>
            <a:pPr algn="ctr"/>
            <a:r>
              <a:rPr lang="zh-CN" altLang="en-US" sz="6000">
                <a:solidFill>
                  <a:schemeClr val="tx1">
                    <a:lumMod val="75000"/>
                    <a:lumOff val="25000"/>
                  </a:schemeClr>
                </a:solidFill>
                <a:latin typeface="方正清刻本悦宋简体" panose="02000000000000000000" pitchFamily="2" charset="-122"/>
                <a:ea typeface="方正清刻本悦宋简体" panose="02000000000000000000" pitchFamily="2" charset="-122"/>
              </a:rPr>
              <a:t>目录</a:t>
            </a:r>
          </a:p>
        </p:txBody>
      </p:sp>
      <p:sp>
        <p:nvSpPr>
          <p:cNvPr id="18" name="文本框 17"/>
          <p:cNvSpPr txBox="1"/>
          <p:nvPr/>
        </p:nvSpPr>
        <p:spPr>
          <a:xfrm>
            <a:off x="5126355" y="2120265"/>
            <a:ext cx="1938655" cy="521970"/>
          </a:xfrm>
          <a:prstGeom prst="rect">
            <a:avLst/>
          </a:prstGeom>
          <a:noFill/>
        </p:spPr>
        <p:txBody>
          <a:bodyPr wrap="square" rtlCol="0">
            <a:spAutoFit/>
          </a:bodyPr>
          <a:lstStyle/>
          <a:p>
            <a:pPr algn="ctr" fontAlgn="auto">
              <a:lnSpc>
                <a:spcPct val="100000"/>
              </a:lnSpc>
            </a:pPr>
            <a:r>
              <a:rPr lang="en-US" altLang="zh-CN" sz="2800">
                <a:solidFill>
                  <a:schemeClr val="tx1">
                    <a:lumMod val="75000"/>
                    <a:lumOff val="25000"/>
                  </a:schemeClr>
                </a:solidFill>
                <a:latin typeface="方正清刻本悦宋简体" panose="02000000000000000000" pitchFamily="2" charset="-122"/>
                <a:ea typeface="方正清刻本悦宋简体" panose="02000000000000000000" pitchFamily="2" charset="-122"/>
                <a:sym typeface="+mn-ea"/>
              </a:rPr>
              <a:t>Contents</a:t>
            </a:r>
          </a:p>
        </p:txBody>
      </p:sp>
      <p:sp>
        <p:nvSpPr>
          <p:cNvPr id="3" name="椭圆 2"/>
          <p:cNvSpPr/>
          <p:nvPr/>
        </p:nvSpPr>
        <p:spPr>
          <a:xfrm>
            <a:off x="4070985" y="3449320"/>
            <a:ext cx="441960" cy="441960"/>
          </a:xfrm>
          <a:prstGeom prst="ellipse">
            <a:avLst/>
          </a:prstGeom>
          <a:noFill/>
          <a:ln>
            <a:solidFill>
              <a:srgbClr val="5656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rgbClr val="565656"/>
                </a:solidFill>
                <a:latin typeface="方正清刻本悦宋简体" panose="02000000000000000000" pitchFamily="2" charset="-122"/>
                <a:ea typeface="方正清刻本悦宋简体" panose="02000000000000000000" pitchFamily="2" charset="-122"/>
              </a:rPr>
              <a:t>1</a:t>
            </a:r>
          </a:p>
        </p:txBody>
      </p:sp>
      <p:sp>
        <p:nvSpPr>
          <p:cNvPr id="21" name="文本框 20"/>
          <p:cNvSpPr txBox="1"/>
          <p:nvPr/>
        </p:nvSpPr>
        <p:spPr>
          <a:xfrm>
            <a:off x="5126355" y="3308350"/>
            <a:ext cx="3491865" cy="1124585"/>
          </a:xfrm>
          <a:prstGeom prst="rect">
            <a:avLst/>
          </a:prstGeom>
          <a:noFill/>
        </p:spPr>
        <p:txBody>
          <a:bodyPr wrap="square" rtlCol="0">
            <a:spAutoFit/>
          </a:bodyPr>
          <a:lstStyle/>
          <a:p>
            <a:pPr algn="l" fontAlgn="auto">
              <a:lnSpc>
                <a:spcPct val="120000"/>
              </a:lnSpc>
            </a:pPr>
            <a:r>
              <a:rPr lang="zh-CN" altLang="en-US" sz="2800" b="1">
                <a:solidFill>
                  <a:srgbClr val="565656"/>
                </a:solidFill>
                <a:latin typeface="方正清刻本悦宋简体" panose="02000000000000000000" pitchFamily="2" charset="-122"/>
                <a:ea typeface="方正清刻本悦宋简体" panose="02000000000000000000" pitchFamily="2" charset="-122"/>
                <a:sym typeface="+mn-ea"/>
              </a:rPr>
              <a:t>问卷调查数据分析及总结</a:t>
            </a:r>
          </a:p>
        </p:txBody>
      </p:sp>
      <p:sp>
        <p:nvSpPr>
          <p:cNvPr id="11" name="椭圆 10"/>
          <p:cNvSpPr/>
          <p:nvPr/>
        </p:nvSpPr>
        <p:spPr>
          <a:xfrm>
            <a:off x="4070985" y="4599940"/>
            <a:ext cx="441960" cy="441960"/>
          </a:xfrm>
          <a:prstGeom prst="ellipse">
            <a:avLst/>
          </a:prstGeom>
          <a:noFill/>
          <a:ln>
            <a:solidFill>
              <a:srgbClr val="5656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rgbClr val="565656"/>
                </a:solidFill>
                <a:latin typeface="方正清刻本悦宋简体" panose="02000000000000000000" pitchFamily="2" charset="-122"/>
                <a:ea typeface="方正清刻本悦宋简体" panose="02000000000000000000" pitchFamily="2" charset="-122"/>
              </a:rPr>
              <a:t>2</a:t>
            </a:r>
          </a:p>
        </p:txBody>
      </p:sp>
      <p:sp>
        <p:nvSpPr>
          <p:cNvPr id="2" name="文本框 1"/>
          <p:cNvSpPr txBox="1"/>
          <p:nvPr/>
        </p:nvSpPr>
        <p:spPr>
          <a:xfrm>
            <a:off x="5143500" y="4517390"/>
            <a:ext cx="3457575" cy="607695"/>
          </a:xfrm>
          <a:prstGeom prst="rect">
            <a:avLst/>
          </a:prstGeom>
          <a:noFill/>
        </p:spPr>
        <p:txBody>
          <a:bodyPr wrap="square" rtlCol="0">
            <a:spAutoFit/>
          </a:bodyPr>
          <a:lstStyle/>
          <a:p>
            <a:pPr algn="l" fontAlgn="auto">
              <a:lnSpc>
                <a:spcPct val="120000"/>
              </a:lnSpc>
            </a:pPr>
            <a:r>
              <a:rPr lang="zh-CN" altLang="en-US" sz="2800" b="1">
                <a:solidFill>
                  <a:srgbClr val="565656"/>
                </a:solidFill>
                <a:latin typeface="方正清刻本悦宋简体" panose="02000000000000000000" pitchFamily="2" charset="-122"/>
                <a:ea typeface="方正清刻本悦宋简体" panose="02000000000000000000" pitchFamily="2" charset="-122"/>
                <a:sym typeface="+mn-ea"/>
              </a:rPr>
              <a:t>项目背景及痛点分析</a:t>
            </a:r>
          </a:p>
        </p:txBody>
      </p:sp>
      <p:sp>
        <p:nvSpPr>
          <p:cNvPr id="13" name="椭圆 12"/>
          <p:cNvSpPr/>
          <p:nvPr/>
        </p:nvSpPr>
        <p:spPr>
          <a:xfrm>
            <a:off x="4070985" y="5542280"/>
            <a:ext cx="441960" cy="441960"/>
          </a:xfrm>
          <a:prstGeom prst="ellipse">
            <a:avLst/>
          </a:prstGeom>
          <a:noFill/>
          <a:ln>
            <a:solidFill>
              <a:srgbClr val="5656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rgbClr val="565656"/>
                </a:solidFill>
                <a:latin typeface="方正清刻本悦宋简体" panose="02000000000000000000" pitchFamily="2" charset="-122"/>
                <a:ea typeface="方正清刻本悦宋简体" panose="02000000000000000000" pitchFamily="2" charset="-122"/>
              </a:rPr>
              <a:t>3</a:t>
            </a:r>
          </a:p>
        </p:txBody>
      </p:sp>
      <p:sp>
        <p:nvSpPr>
          <p:cNvPr id="9" name="文本框 8"/>
          <p:cNvSpPr txBox="1"/>
          <p:nvPr/>
        </p:nvSpPr>
        <p:spPr>
          <a:xfrm>
            <a:off x="5143500" y="5459730"/>
            <a:ext cx="3284855" cy="607695"/>
          </a:xfrm>
          <a:prstGeom prst="rect">
            <a:avLst/>
          </a:prstGeom>
          <a:noFill/>
        </p:spPr>
        <p:txBody>
          <a:bodyPr wrap="square" rtlCol="0">
            <a:spAutoFit/>
          </a:bodyPr>
          <a:lstStyle/>
          <a:p>
            <a:pPr algn="l" fontAlgn="auto">
              <a:lnSpc>
                <a:spcPct val="120000"/>
              </a:lnSpc>
            </a:pPr>
            <a:r>
              <a:rPr lang="zh-CN" altLang="en-US" sz="2800" b="1">
                <a:solidFill>
                  <a:srgbClr val="565656"/>
                </a:solidFill>
                <a:latin typeface="方正清刻本悦宋简体" panose="02000000000000000000" pitchFamily="2" charset="-122"/>
                <a:ea typeface="方正清刻本悦宋简体" panose="02000000000000000000" pitchFamily="2" charset="-122"/>
                <a:sym typeface="+mn-ea"/>
              </a:rPr>
              <a:t>发展前景和思路</a:t>
            </a: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par>
                                <p:cTn id="12" presetID="22" presetClass="entr" presetSubtype="2"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right)">
                                      <p:cBhvr>
                                        <p:cTn id="14" dur="500"/>
                                        <p:tgtEl>
                                          <p:spTgt spid="6"/>
                                        </p:tgtEl>
                                      </p:cBhvr>
                                    </p:animEffect>
                                  </p:childTnLst>
                                </p:cTn>
                              </p:par>
                            </p:childTnLst>
                          </p:cTn>
                        </p:par>
                        <p:par>
                          <p:cTn id="15" fill="hold">
                            <p:stCondLst>
                              <p:cond delay="1000"/>
                            </p:stCondLst>
                            <p:childTnLst>
                              <p:par>
                                <p:cTn id="16" presetID="20" presetClass="entr" presetSubtype="0"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edge">
                                      <p:cBhvr>
                                        <p:cTn id="18" dur="500"/>
                                        <p:tgtEl>
                                          <p:spTgt spid="7"/>
                                        </p:tgtEl>
                                      </p:cBhvr>
                                    </p:animEffect>
                                  </p:childTnLst>
                                </p:cTn>
                              </p:par>
                            </p:childTnLst>
                          </p:cTn>
                        </p:par>
                        <p:par>
                          <p:cTn id="19" fill="hold">
                            <p:stCondLst>
                              <p:cond delay="1500"/>
                            </p:stCondLst>
                            <p:childTnLst>
                              <p:par>
                                <p:cTn id="20" presetID="53" presetClass="entr" presetSubtype="16"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Effect transition="in" filter="fade">
                                      <p:cBhvr>
                                        <p:cTn id="24" dur="500"/>
                                        <p:tgtEl>
                                          <p:spTgt spid="12"/>
                                        </p:tgtEl>
                                      </p:cBhvr>
                                    </p:animEffect>
                                  </p:childTnLst>
                                </p:cTn>
                              </p:par>
                            </p:childTnLst>
                          </p:cTn>
                        </p:par>
                        <p:par>
                          <p:cTn id="25" fill="hold">
                            <p:stCondLst>
                              <p:cond delay="2000"/>
                            </p:stCondLst>
                            <p:childTnLst>
                              <p:par>
                                <p:cTn id="26" presetID="22" presetClass="entr" presetSubtype="8" fill="hold" grpId="1" nodeType="after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left)">
                                      <p:cBhvr>
                                        <p:cTn id="28" dur="500"/>
                                        <p:tgtEl>
                                          <p:spTgt spid="18"/>
                                        </p:tgtEl>
                                      </p:cBhvr>
                                    </p:animEffect>
                                  </p:childTnLst>
                                </p:cTn>
                              </p:par>
                            </p:childTnLst>
                          </p:cTn>
                        </p:par>
                        <p:par>
                          <p:cTn id="29" fill="hold">
                            <p:stCondLst>
                              <p:cond delay="2500"/>
                            </p:stCondLst>
                            <p:childTnLst>
                              <p:par>
                                <p:cTn id="30" presetID="53" presetClass="entr" presetSubtype="16" fill="hold" grpId="0" nodeType="afterEffect">
                                  <p:stCondLst>
                                    <p:cond delay="0"/>
                                  </p:stCondLst>
                                  <p:childTnLst>
                                    <p:set>
                                      <p:cBhvr>
                                        <p:cTn id="31" dur="1" fill="hold">
                                          <p:stCondLst>
                                            <p:cond delay="0"/>
                                          </p:stCondLst>
                                        </p:cTn>
                                        <p:tgtEl>
                                          <p:spTgt spid="3"/>
                                        </p:tgtEl>
                                        <p:attrNameLst>
                                          <p:attrName>style.visibility</p:attrName>
                                        </p:attrNameLst>
                                      </p:cBhvr>
                                      <p:to>
                                        <p:strVal val="visible"/>
                                      </p:to>
                                    </p:set>
                                    <p:anim calcmode="lin" valueType="num">
                                      <p:cBhvr>
                                        <p:cTn id="32" dur="500" fill="hold"/>
                                        <p:tgtEl>
                                          <p:spTgt spid="3"/>
                                        </p:tgtEl>
                                        <p:attrNameLst>
                                          <p:attrName>ppt_w</p:attrName>
                                        </p:attrNameLst>
                                      </p:cBhvr>
                                      <p:tavLst>
                                        <p:tav tm="0">
                                          <p:val>
                                            <p:fltVal val="0"/>
                                          </p:val>
                                        </p:tav>
                                        <p:tav tm="100000">
                                          <p:val>
                                            <p:strVal val="#ppt_w"/>
                                          </p:val>
                                        </p:tav>
                                      </p:tavLst>
                                    </p:anim>
                                    <p:anim calcmode="lin" valueType="num">
                                      <p:cBhvr>
                                        <p:cTn id="33" dur="500" fill="hold"/>
                                        <p:tgtEl>
                                          <p:spTgt spid="3"/>
                                        </p:tgtEl>
                                        <p:attrNameLst>
                                          <p:attrName>ppt_h</p:attrName>
                                        </p:attrNameLst>
                                      </p:cBhvr>
                                      <p:tavLst>
                                        <p:tav tm="0">
                                          <p:val>
                                            <p:fltVal val="0"/>
                                          </p:val>
                                        </p:tav>
                                        <p:tav tm="100000">
                                          <p:val>
                                            <p:strVal val="#ppt_h"/>
                                          </p:val>
                                        </p:tav>
                                      </p:tavLst>
                                    </p:anim>
                                    <p:animEffect transition="in" filter="fade">
                                      <p:cBhvr>
                                        <p:cTn id="34" dur="500"/>
                                        <p:tgtEl>
                                          <p:spTgt spid="3"/>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wipe(left)">
                                      <p:cBhvr>
                                        <p:cTn id="38" dur="500"/>
                                        <p:tgtEl>
                                          <p:spTgt spid="21"/>
                                        </p:tgtEl>
                                      </p:cBhvr>
                                    </p:animEffect>
                                  </p:childTnLst>
                                </p:cTn>
                              </p:par>
                            </p:childTnLst>
                          </p:cTn>
                        </p:par>
                        <p:par>
                          <p:cTn id="39" fill="hold">
                            <p:stCondLst>
                              <p:cond delay="3500"/>
                            </p:stCondLst>
                            <p:childTnLst>
                              <p:par>
                                <p:cTn id="40" presetID="53" presetClass="entr" presetSubtype="16" fill="hold" grpId="0" nodeType="after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Effect transition="in" filter="fade">
                                      <p:cBhvr>
                                        <p:cTn id="44" dur="500"/>
                                        <p:tgtEl>
                                          <p:spTgt spid="11"/>
                                        </p:tgtEl>
                                      </p:cBhvr>
                                    </p:animEffect>
                                  </p:childTnLst>
                                </p:cTn>
                              </p:par>
                            </p:childTnLst>
                          </p:cTn>
                        </p:par>
                        <p:par>
                          <p:cTn id="45" fill="hold">
                            <p:stCondLst>
                              <p:cond delay="4000"/>
                            </p:stCondLst>
                            <p:childTnLst>
                              <p:par>
                                <p:cTn id="46" presetID="22" presetClass="entr" presetSubtype="8" fill="hold" grpId="0" nodeType="afterEffect">
                                  <p:stCondLst>
                                    <p:cond delay="0"/>
                                  </p:stCondLst>
                                  <p:childTnLst>
                                    <p:set>
                                      <p:cBhvr>
                                        <p:cTn id="47" dur="1" fill="hold">
                                          <p:stCondLst>
                                            <p:cond delay="0"/>
                                          </p:stCondLst>
                                        </p:cTn>
                                        <p:tgtEl>
                                          <p:spTgt spid="2"/>
                                        </p:tgtEl>
                                        <p:attrNameLst>
                                          <p:attrName>style.visibility</p:attrName>
                                        </p:attrNameLst>
                                      </p:cBhvr>
                                      <p:to>
                                        <p:strVal val="visible"/>
                                      </p:to>
                                    </p:set>
                                    <p:animEffect transition="in" filter="wipe(left)">
                                      <p:cBhvr>
                                        <p:cTn id="48" dur="500"/>
                                        <p:tgtEl>
                                          <p:spTgt spid="2"/>
                                        </p:tgtEl>
                                      </p:cBhvr>
                                    </p:animEffect>
                                  </p:childTnLst>
                                </p:cTn>
                              </p:par>
                            </p:childTnLst>
                          </p:cTn>
                        </p:par>
                        <p:par>
                          <p:cTn id="49" fill="hold">
                            <p:stCondLst>
                              <p:cond delay="4500"/>
                            </p:stCondLst>
                            <p:childTnLst>
                              <p:par>
                                <p:cTn id="50" presetID="53" presetClass="entr" presetSubtype="16"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animEffect transition="in" filter="fade">
                                      <p:cBhvr>
                                        <p:cTn id="5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12" grpId="0"/>
      <p:bldP spid="18" grpId="1"/>
      <p:bldP spid="3" grpId="0" bldLvl="0" animBg="1"/>
      <p:bldP spid="21" grpId="0"/>
      <p:bldP spid="11" grpId="0" bldLvl="0" animBg="1"/>
      <p:bldP spid="2" grpId="0"/>
      <p:bldP spid="13"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6545" y="277495"/>
            <a:ext cx="11598910" cy="6303645"/>
          </a:xfrm>
          <a:prstGeom prst="rect">
            <a:avLst/>
          </a:prstGeom>
          <a:noFill/>
          <a:ln>
            <a:solidFill>
              <a:srgbClr val="5656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清刻本悦宋简体" panose="02000000000000000000" pitchFamily="2" charset="-122"/>
            </a:endParaRPr>
          </a:p>
        </p:txBody>
      </p:sp>
      <p:pic>
        <p:nvPicPr>
          <p:cNvPr id="5" name="图片 4" descr="花1"/>
          <p:cNvPicPr>
            <a:picLocks noChangeAspect="1"/>
          </p:cNvPicPr>
          <p:nvPr/>
        </p:nvPicPr>
        <p:blipFill>
          <a:blip r:embed="rId3"/>
          <a:stretch>
            <a:fillRect/>
          </a:stretch>
        </p:blipFill>
        <p:spPr>
          <a:xfrm>
            <a:off x="-21590" y="-10160"/>
            <a:ext cx="1654810" cy="3216910"/>
          </a:xfrm>
          <a:prstGeom prst="rect">
            <a:avLst/>
          </a:prstGeom>
        </p:spPr>
      </p:pic>
      <p:pic>
        <p:nvPicPr>
          <p:cNvPr id="6" name="图片 5" descr="花2"/>
          <p:cNvPicPr>
            <a:picLocks noChangeAspect="1"/>
          </p:cNvPicPr>
          <p:nvPr/>
        </p:nvPicPr>
        <p:blipFill>
          <a:blip r:embed="rId4"/>
          <a:stretch>
            <a:fillRect/>
          </a:stretch>
        </p:blipFill>
        <p:spPr>
          <a:xfrm>
            <a:off x="8932545" y="-10160"/>
            <a:ext cx="3294380" cy="1612900"/>
          </a:xfrm>
          <a:prstGeom prst="rect">
            <a:avLst/>
          </a:prstGeom>
        </p:spPr>
      </p:pic>
      <p:sp>
        <p:nvSpPr>
          <p:cNvPr id="2" name="文本框 1"/>
          <p:cNvSpPr txBox="1"/>
          <p:nvPr/>
        </p:nvSpPr>
        <p:spPr>
          <a:xfrm>
            <a:off x="2323465" y="1765935"/>
            <a:ext cx="6734175" cy="2308324"/>
          </a:xfrm>
          <a:prstGeom prst="rect">
            <a:avLst/>
          </a:prstGeom>
          <a:noFill/>
        </p:spPr>
        <p:txBody>
          <a:bodyPr wrap="square" rtlCol="0">
            <a:spAutoFit/>
          </a:bodyPr>
          <a:lstStyle/>
          <a:p>
            <a:r>
              <a:rPr lang="zh-CN" altLang="en-US" sz="3200" b="1" dirty="0"/>
              <a:t>问卷</a:t>
            </a:r>
            <a:r>
              <a:rPr lang="zh-CN" altLang="en-US" sz="3200" b="1" dirty="0" smtClean="0"/>
              <a:t>收集</a:t>
            </a:r>
            <a:endParaRPr lang="zh-CN" altLang="en-US" sz="3200" b="1" dirty="0"/>
          </a:p>
          <a:p>
            <a:r>
              <a:rPr lang="zh-CN" altLang="en-US" sz="2800" dirty="0"/>
              <a:t>问卷有效填写人数：</a:t>
            </a:r>
            <a:r>
              <a:rPr lang="en-US" altLang="zh-CN" sz="2800" dirty="0"/>
              <a:t>135</a:t>
            </a:r>
            <a:r>
              <a:rPr lang="zh-CN" altLang="en-US" sz="2800" dirty="0"/>
              <a:t>人</a:t>
            </a:r>
          </a:p>
          <a:p>
            <a:r>
              <a:rPr lang="zh-CN" altLang="en-US" sz="2800" dirty="0"/>
              <a:t>问卷题目：</a:t>
            </a:r>
            <a:r>
              <a:rPr lang="en-US" altLang="zh-CN" sz="2800" dirty="0" smtClean="0"/>
              <a:t>1</a:t>
            </a:r>
            <a:r>
              <a:rPr lang="en-US" altLang="zh-CN" sz="2800" dirty="0" smtClean="0">
                <a:latin typeface="宋体" panose="02010600030101010101" pitchFamily="2" charset="-122"/>
                <a:ea typeface="宋体" panose="02010600030101010101" pitchFamily="2" charset="-122"/>
                <a:cs typeface="宋体" panose="02010600030101010101" pitchFamily="2" charset="-122"/>
              </a:rPr>
              <a:t>3</a:t>
            </a:r>
            <a:r>
              <a:rPr lang="zh-CN" altLang="en-US" sz="2800" dirty="0">
                <a:latin typeface="宋体" panose="02010600030101010101" pitchFamily="2" charset="-122"/>
                <a:ea typeface="宋体" panose="02010600030101010101" pitchFamily="2" charset="-122"/>
                <a:cs typeface="宋体" panose="02010600030101010101" pitchFamily="2" charset="-122"/>
              </a:rPr>
              <a:t>题</a:t>
            </a:r>
          </a:p>
          <a:p>
            <a:r>
              <a:rPr lang="zh-CN" altLang="en-US" sz="2800" dirty="0">
                <a:latin typeface="宋体" panose="02010600030101010101" pitchFamily="2" charset="-122"/>
                <a:ea typeface="宋体" panose="02010600030101010101" pitchFamily="2" charset="-122"/>
                <a:cs typeface="宋体" panose="02010600030101010101" pitchFamily="2" charset="-122"/>
              </a:rPr>
              <a:t>问卷题类：基本信息、购物习惯、对废旧衣物的处理和对二手服装的看法等</a:t>
            </a:r>
          </a:p>
        </p:txBody>
      </p:sp>
      <p:sp>
        <p:nvSpPr>
          <p:cNvPr id="3" name="文本框 2"/>
          <p:cNvSpPr txBox="1"/>
          <p:nvPr/>
        </p:nvSpPr>
        <p:spPr>
          <a:xfrm>
            <a:off x="2324100" y="4312920"/>
            <a:ext cx="6608445" cy="1014730"/>
          </a:xfrm>
          <a:prstGeom prst="rect">
            <a:avLst/>
          </a:prstGeom>
          <a:noFill/>
        </p:spPr>
        <p:txBody>
          <a:bodyPr wrap="square" rtlCol="0">
            <a:spAutoFit/>
          </a:bodyPr>
          <a:lstStyle/>
          <a:p>
            <a:r>
              <a:rPr lang="zh-CN" altLang="en-US" sz="2000" dirty="0">
                <a:latin typeface="+mn-ea"/>
              </a:rPr>
              <a:t>本次调研通过网络渠道进行发放，最终收回的样本在性别、年龄等方面未能保持绝对随机性，因此不具备全国代表性，同时样本有限，学生群体占主体，因此无法还原真实情况。</a:t>
            </a: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par>
                                <p:cTn id="12" presetID="22" presetClass="entr" presetSubtype="2"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righ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6545" y="277495"/>
            <a:ext cx="11598910" cy="6303645"/>
          </a:xfrm>
          <a:prstGeom prst="rect">
            <a:avLst/>
          </a:prstGeom>
          <a:noFill/>
          <a:ln>
            <a:solidFill>
              <a:srgbClr val="5656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清刻本悦宋简体" panose="02000000000000000000" pitchFamily="2" charset="-122"/>
            </a:endParaRPr>
          </a:p>
        </p:txBody>
      </p:sp>
      <p:pic>
        <p:nvPicPr>
          <p:cNvPr id="6" name="图片 5" descr="花2"/>
          <p:cNvPicPr>
            <a:picLocks noChangeAspect="1"/>
          </p:cNvPicPr>
          <p:nvPr>
            <p:custDataLst>
              <p:tags r:id="rId1"/>
            </p:custDataLst>
          </p:nvPr>
        </p:nvPicPr>
        <p:blipFill>
          <a:blip r:embed="rId7"/>
          <a:stretch>
            <a:fillRect/>
          </a:stretch>
        </p:blipFill>
        <p:spPr>
          <a:xfrm>
            <a:off x="8932545" y="-10160"/>
            <a:ext cx="3294380" cy="1612900"/>
          </a:xfrm>
          <a:prstGeom prst="rect">
            <a:avLst/>
          </a:prstGeom>
        </p:spPr>
      </p:pic>
      <p:pic>
        <p:nvPicPr>
          <p:cNvPr id="2" name="图片 -2147482615"/>
          <p:cNvPicPr>
            <a:picLocks noChangeAspect="1"/>
          </p:cNvPicPr>
          <p:nvPr>
            <p:custDataLst>
              <p:tags r:id="rId2"/>
            </p:custDataLst>
          </p:nvPr>
        </p:nvPicPr>
        <p:blipFill>
          <a:blip r:embed="rId8"/>
          <a:stretch>
            <a:fillRect/>
          </a:stretch>
        </p:blipFill>
        <p:spPr>
          <a:xfrm>
            <a:off x="688975" y="909955"/>
            <a:ext cx="4640580" cy="2320290"/>
          </a:xfrm>
          <a:prstGeom prst="rect">
            <a:avLst/>
          </a:prstGeom>
          <a:noFill/>
          <a:ln w="9525">
            <a:noFill/>
          </a:ln>
        </p:spPr>
      </p:pic>
      <p:pic>
        <p:nvPicPr>
          <p:cNvPr id="3" name="图片 -2147482610"/>
          <p:cNvPicPr>
            <a:picLocks noChangeAspect="1"/>
          </p:cNvPicPr>
          <p:nvPr>
            <p:custDataLst>
              <p:tags r:id="rId3"/>
            </p:custDataLst>
          </p:nvPr>
        </p:nvPicPr>
        <p:blipFill>
          <a:blip r:embed="rId9"/>
          <a:stretch>
            <a:fillRect/>
          </a:stretch>
        </p:blipFill>
        <p:spPr>
          <a:xfrm>
            <a:off x="6229350" y="909955"/>
            <a:ext cx="4640580" cy="2320290"/>
          </a:xfrm>
          <a:prstGeom prst="rect">
            <a:avLst/>
          </a:prstGeom>
          <a:noFill/>
          <a:ln w="9525">
            <a:noFill/>
          </a:ln>
        </p:spPr>
      </p:pic>
      <p:pic>
        <p:nvPicPr>
          <p:cNvPr id="5" name="图片 -2147482601"/>
          <p:cNvPicPr>
            <a:picLocks noChangeAspect="1"/>
          </p:cNvPicPr>
          <p:nvPr>
            <p:custDataLst>
              <p:tags r:id="rId4"/>
            </p:custDataLst>
          </p:nvPr>
        </p:nvPicPr>
        <p:blipFill>
          <a:blip r:embed="rId10"/>
          <a:stretch>
            <a:fillRect/>
          </a:stretch>
        </p:blipFill>
        <p:spPr>
          <a:xfrm>
            <a:off x="688975" y="3774440"/>
            <a:ext cx="4640580" cy="2320290"/>
          </a:xfrm>
          <a:prstGeom prst="rect">
            <a:avLst/>
          </a:prstGeom>
          <a:noFill/>
          <a:ln w="9525">
            <a:noFill/>
          </a:ln>
        </p:spPr>
      </p:pic>
      <p:sp>
        <p:nvSpPr>
          <p:cNvPr id="7" name="文本框 6"/>
          <p:cNvSpPr txBox="1"/>
          <p:nvPr/>
        </p:nvSpPr>
        <p:spPr>
          <a:xfrm>
            <a:off x="6229350" y="3567430"/>
            <a:ext cx="3164205" cy="2584450"/>
          </a:xfrm>
          <a:prstGeom prst="rect">
            <a:avLst/>
          </a:prstGeom>
          <a:noFill/>
        </p:spPr>
        <p:txBody>
          <a:bodyPr wrap="square" rtlCol="0">
            <a:spAutoFit/>
          </a:bodyPr>
          <a:lstStyle/>
          <a:p>
            <a:r>
              <a:rPr lang="zh-CN" altLang="en-US"/>
              <a:t>本次调查问卷分发方式由组员通过网络渠道进行，因此大部分填写者年龄在</a:t>
            </a:r>
            <a:r>
              <a:rPr lang="en-US" altLang="zh-CN"/>
              <a:t>18-24</a:t>
            </a:r>
            <a:r>
              <a:rPr lang="zh-CN" altLang="en-US"/>
              <a:t>岁，少部分在</a:t>
            </a:r>
            <a:r>
              <a:rPr lang="en-US" altLang="zh-CN"/>
              <a:t>18</a:t>
            </a:r>
            <a:r>
              <a:rPr lang="zh-CN" altLang="en-US"/>
              <a:t>岁以下和</a:t>
            </a:r>
            <a:r>
              <a:rPr lang="en-US" altLang="zh-CN"/>
              <a:t>25-30</a:t>
            </a:r>
            <a:r>
              <a:rPr lang="zh-CN" altLang="en-US"/>
              <a:t>岁，极少部分在</a:t>
            </a:r>
            <a:r>
              <a:rPr lang="en-US" altLang="zh-CN"/>
              <a:t>31-40</a:t>
            </a:r>
            <a:r>
              <a:rPr lang="zh-CN" altLang="en-US"/>
              <a:t>或</a:t>
            </a:r>
            <a:r>
              <a:rPr lang="en-US" altLang="zh-CN"/>
              <a:t>40</a:t>
            </a:r>
            <a:r>
              <a:rPr lang="zh-CN" altLang="en-US"/>
              <a:t>岁以上。男女比例约为</a:t>
            </a:r>
            <a:r>
              <a:rPr lang="en-US" altLang="zh-CN"/>
              <a:t>2</a:t>
            </a:r>
            <a:r>
              <a:rPr lang="zh-CN" altLang="en-US"/>
              <a:t>；</a:t>
            </a:r>
            <a:r>
              <a:rPr lang="en-US" altLang="zh-CN"/>
              <a:t>3</a:t>
            </a:r>
            <a:r>
              <a:rPr lang="zh-CN" altLang="en-US"/>
              <a:t>，其中大部分填写者每月在购买衣物的花费大部分在</a:t>
            </a:r>
            <a:r>
              <a:rPr lang="en-US" altLang="zh-CN"/>
              <a:t>0-600</a:t>
            </a:r>
            <a:r>
              <a:rPr lang="zh-CN" altLang="en-US"/>
              <a:t>元，少部分在</a:t>
            </a:r>
            <a:r>
              <a:rPr lang="en-US" altLang="zh-CN"/>
              <a:t>600-1000</a:t>
            </a:r>
            <a:r>
              <a:rPr lang="zh-CN" altLang="en-US"/>
              <a:t>元及</a:t>
            </a:r>
            <a:r>
              <a:rPr lang="en-US" altLang="zh-CN"/>
              <a:t>1000</a:t>
            </a:r>
            <a:r>
              <a:rPr lang="zh-CN" altLang="en-US"/>
              <a:t>元以上。</a:t>
            </a:r>
          </a:p>
        </p:txBody>
      </p:sp>
      <p:sp>
        <p:nvSpPr>
          <p:cNvPr id="100" name="文本框 99"/>
          <p:cNvSpPr txBox="1"/>
          <p:nvPr/>
        </p:nvSpPr>
        <p:spPr>
          <a:xfrm>
            <a:off x="688975" y="3291840"/>
            <a:ext cx="5080000" cy="275590"/>
          </a:xfrm>
          <a:prstGeom prst="rect">
            <a:avLst/>
          </a:prstGeom>
          <a:noFill/>
          <a:ln w="9525">
            <a:noFill/>
          </a:ln>
        </p:spPr>
        <p:txBody>
          <a:bodyPr>
            <a:spAutoFit/>
          </a:bodyPr>
          <a:lstStyle/>
          <a:p>
            <a:pPr indent="0"/>
            <a:r>
              <a:rPr lang="zh-CN" sz="1200" b="1">
                <a:solidFill>
                  <a:srgbClr val="000000"/>
                </a:solidFill>
                <a:cs typeface="Times New Roman" panose="02020603050405020304" charset="0"/>
              </a:rPr>
              <a:t>第3题   您一个月花多少钱购买衣服</a:t>
            </a:r>
            <a:endParaRPr lang="zh-CN" altLang="en-US" sz="1200" b="1">
              <a:solidFill>
                <a:srgbClr val="000000"/>
              </a:solidFill>
              <a:cs typeface="Times New Roman" panose="02020603050405020304" charset="0"/>
            </a:endParaRPr>
          </a:p>
        </p:txBody>
      </p:sp>
      <p:sp>
        <p:nvSpPr>
          <p:cNvPr id="8" name="文本框 7"/>
          <p:cNvSpPr txBox="1"/>
          <p:nvPr/>
        </p:nvSpPr>
        <p:spPr>
          <a:xfrm>
            <a:off x="6229350" y="421005"/>
            <a:ext cx="5080000" cy="275590"/>
          </a:xfrm>
          <a:prstGeom prst="rect">
            <a:avLst/>
          </a:prstGeom>
          <a:noFill/>
          <a:ln w="9525">
            <a:noFill/>
          </a:ln>
        </p:spPr>
        <p:txBody>
          <a:bodyPr>
            <a:spAutoFit/>
          </a:bodyPr>
          <a:lstStyle/>
          <a:p>
            <a:pPr indent="0"/>
            <a:r>
              <a:rPr sz="1200" b="1">
                <a:solidFill>
                  <a:srgbClr val="000000"/>
                </a:solidFill>
                <a:cs typeface="Times New Roman" panose="02020603050405020304" charset="0"/>
              </a:rPr>
              <a:t>第2题   </a:t>
            </a:r>
            <a:r>
              <a:rPr lang="en-US" altLang="zh-CN" sz="1200" b="1">
                <a:solidFill>
                  <a:srgbClr val="000000"/>
                </a:solidFill>
                <a:cs typeface="Times New Roman" panose="02020603050405020304" charset="0"/>
              </a:rPr>
              <a:t> </a:t>
            </a:r>
            <a:r>
              <a:rPr lang="zh-CN" sz="1200" b="1">
                <a:solidFill>
                  <a:srgbClr val="000000"/>
                </a:solidFill>
                <a:cs typeface="Times New Roman" panose="02020603050405020304" charset="0"/>
              </a:rPr>
              <a:t>您的性别</a:t>
            </a:r>
            <a:r>
              <a:rPr lang="en-US" sz="1200" b="1">
                <a:solidFill>
                  <a:srgbClr val="000000"/>
                </a:solidFill>
                <a:latin typeface="Times New Roman" panose="02020603050405020304" charset="0"/>
              </a:rPr>
              <a:t>   </a:t>
            </a:r>
            <a:endParaRPr lang="zh-CN" altLang="en-US" b="1"/>
          </a:p>
        </p:txBody>
      </p:sp>
      <p:sp>
        <p:nvSpPr>
          <p:cNvPr id="22" name="文本框 21"/>
          <p:cNvSpPr txBox="1"/>
          <p:nvPr/>
        </p:nvSpPr>
        <p:spPr>
          <a:xfrm>
            <a:off x="688975" y="421005"/>
            <a:ext cx="5080000" cy="275590"/>
          </a:xfrm>
          <a:prstGeom prst="rect">
            <a:avLst/>
          </a:prstGeom>
          <a:noFill/>
          <a:ln w="9525">
            <a:noFill/>
          </a:ln>
        </p:spPr>
        <p:txBody>
          <a:bodyPr>
            <a:spAutoFit/>
          </a:bodyPr>
          <a:lstStyle/>
          <a:p>
            <a:pPr indent="0"/>
            <a:r>
              <a:rPr lang="zh-CN" sz="1200" b="1">
                <a:solidFill>
                  <a:srgbClr val="000000"/>
                </a:solidFill>
                <a:cs typeface="Times New Roman" panose="02020603050405020304" charset="0"/>
              </a:rPr>
              <a:t>第1题   您的年龄 </a:t>
            </a:r>
            <a:endParaRPr lang="zh-CN" altLang="en-US" b="1"/>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500"/>
                                        <p:tgtEl>
                                          <p:spTgt spid="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6545" y="277495"/>
            <a:ext cx="11598910" cy="6303645"/>
          </a:xfrm>
          <a:prstGeom prst="rect">
            <a:avLst/>
          </a:prstGeom>
          <a:noFill/>
          <a:ln>
            <a:solidFill>
              <a:srgbClr val="5656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清刻本悦宋简体" panose="02000000000000000000" pitchFamily="2" charset="-122"/>
            </a:endParaRPr>
          </a:p>
        </p:txBody>
      </p:sp>
      <p:pic>
        <p:nvPicPr>
          <p:cNvPr id="6" name="图片 5" descr="花2"/>
          <p:cNvPicPr>
            <a:picLocks noChangeAspect="1"/>
          </p:cNvPicPr>
          <p:nvPr/>
        </p:nvPicPr>
        <p:blipFill>
          <a:blip r:embed="rId3"/>
          <a:stretch>
            <a:fillRect/>
          </a:stretch>
        </p:blipFill>
        <p:spPr>
          <a:xfrm>
            <a:off x="8932545" y="-10160"/>
            <a:ext cx="3294380" cy="1612900"/>
          </a:xfrm>
          <a:prstGeom prst="rect">
            <a:avLst/>
          </a:prstGeom>
        </p:spPr>
      </p:pic>
      <p:sp>
        <p:nvSpPr>
          <p:cNvPr id="100" name="文本框 99"/>
          <p:cNvSpPr txBox="1"/>
          <p:nvPr/>
        </p:nvSpPr>
        <p:spPr>
          <a:xfrm>
            <a:off x="1125855" y="528320"/>
            <a:ext cx="5080000" cy="275590"/>
          </a:xfrm>
          <a:prstGeom prst="rect">
            <a:avLst/>
          </a:prstGeom>
          <a:noFill/>
          <a:ln w="9525">
            <a:noFill/>
          </a:ln>
        </p:spPr>
        <p:txBody>
          <a:bodyPr>
            <a:spAutoFit/>
          </a:bodyPr>
          <a:lstStyle/>
          <a:p>
            <a:pPr indent="0"/>
            <a:r>
              <a:rPr lang="zh-CN" sz="1200" b="1">
                <a:solidFill>
                  <a:srgbClr val="000000"/>
                </a:solidFill>
                <a:cs typeface="Times New Roman" panose="02020603050405020304" charset="0"/>
              </a:rPr>
              <a:t>第4题   淘汰旧衣物的原因是</a:t>
            </a:r>
            <a:endParaRPr lang="zh-CN" altLang="en-US" sz="1200" b="1">
              <a:solidFill>
                <a:srgbClr val="000000"/>
              </a:solidFill>
              <a:cs typeface="Times New Roman" panose="02020603050405020304" charset="0"/>
            </a:endParaRPr>
          </a:p>
        </p:txBody>
      </p:sp>
      <p:pic>
        <p:nvPicPr>
          <p:cNvPr id="2" name="图片 -2147482590"/>
          <p:cNvPicPr>
            <a:picLocks noChangeAspect="1"/>
          </p:cNvPicPr>
          <p:nvPr/>
        </p:nvPicPr>
        <p:blipFill>
          <a:blip r:embed="rId4"/>
          <a:stretch>
            <a:fillRect/>
          </a:stretch>
        </p:blipFill>
        <p:spPr>
          <a:xfrm>
            <a:off x="1125855" y="934085"/>
            <a:ext cx="4376420" cy="2188210"/>
          </a:xfrm>
          <a:prstGeom prst="rect">
            <a:avLst/>
          </a:prstGeom>
          <a:noFill/>
          <a:ln w="9525">
            <a:noFill/>
          </a:ln>
        </p:spPr>
      </p:pic>
      <p:sp>
        <p:nvSpPr>
          <p:cNvPr id="3" name="文本框 2"/>
          <p:cNvSpPr txBox="1"/>
          <p:nvPr/>
        </p:nvSpPr>
        <p:spPr>
          <a:xfrm>
            <a:off x="6346825" y="528320"/>
            <a:ext cx="5080000" cy="275590"/>
          </a:xfrm>
          <a:prstGeom prst="rect">
            <a:avLst/>
          </a:prstGeom>
          <a:noFill/>
          <a:ln w="9525">
            <a:noFill/>
          </a:ln>
        </p:spPr>
        <p:txBody>
          <a:bodyPr>
            <a:spAutoFit/>
          </a:bodyPr>
          <a:lstStyle/>
          <a:p>
            <a:pPr indent="0"/>
            <a:r>
              <a:rPr lang="zh-CN" sz="1200" b="1">
                <a:solidFill>
                  <a:srgbClr val="000000"/>
                </a:solidFill>
                <a:cs typeface="Times New Roman" panose="02020603050405020304" charset="0"/>
              </a:rPr>
              <a:t>第5题   对于平时不用的衣服是怎么处理的？</a:t>
            </a:r>
            <a:endParaRPr lang="zh-CN" altLang="en-US" sz="1200" b="1">
              <a:solidFill>
                <a:srgbClr val="000000"/>
              </a:solidFill>
              <a:cs typeface="Times New Roman" panose="02020603050405020304" charset="0"/>
            </a:endParaRPr>
          </a:p>
        </p:txBody>
      </p:sp>
      <p:pic>
        <p:nvPicPr>
          <p:cNvPr id="5" name="图片 -2147482577"/>
          <p:cNvPicPr>
            <a:picLocks noChangeAspect="1"/>
          </p:cNvPicPr>
          <p:nvPr/>
        </p:nvPicPr>
        <p:blipFill>
          <a:blip r:embed="rId5"/>
          <a:stretch>
            <a:fillRect/>
          </a:stretch>
        </p:blipFill>
        <p:spPr>
          <a:xfrm>
            <a:off x="6205855" y="924560"/>
            <a:ext cx="4416425" cy="2207895"/>
          </a:xfrm>
          <a:prstGeom prst="rect">
            <a:avLst/>
          </a:prstGeom>
          <a:noFill/>
          <a:ln w="9525">
            <a:noFill/>
          </a:ln>
        </p:spPr>
      </p:pic>
      <p:sp>
        <p:nvSpPr>
          <p:cNvPr id="7" name="文本框 6"/>
          <p:cNvSpPr txBox="1"/>
          <p:nvPr/>
        </p:nvSpPr>
        <p:spPr>
          <a:xfrm>
            <a:off x="1125855" y="3448685"/>
            <a:ext cx="5080000" cy="275590"/>
          </a:xfrm>
          <a:prstGeom prst="rect">
            <a:avLst/>
          </a:prstGeom>
          <a:noFill/>
          <a:ln w="9525">
            <a:noFill/>
          </a:ln>
        </p:spPr>
        <p:txBody>
          <a:bodyPr>
            <a:spAutoFit/>
          </a:bodyPr>
          <a:lstStyle/>
          <a:p>
            <a:pPr indent="0"/>
            <a:r>
              <a:rPr lang="zh-CN" sz="1200" b="1">
                <a:solidFill>
                  <a:srgbClr val="000000"/>
                </a:solidFill>
                <a:cs typeface="Times New Roman" panose="02020603050405020304" charset="0"/>
              </a:rPr>
              <a:t>第6题   您对旧衣物回收再利持什么态度？ </a:t>
            </a:r>
            <a:endParaRPr lang="zh-CN" altLang="en-US" sz="1200" b="1">
              <a:solidFill>
                <a:srgbClr val="000000"/>
              </a:solidFill>
              <a:cs typeface="Times New Roman" panose="02020603050405020304" charset="0"/>
            </a:endParaRPr>
          </a:p>
        </p:txBody>
      </p:sp>
      <p:pic>
        <p:nvPicPr>
          <p:cNvPr id="8" name="图片 -2147482571"/>
          <p:cNvPicPr>
            <a:picLocks noChangeAspect="1"/>
          </p:cNvPicPr>
          <p:nvPr/>
        </p:nvPicPr>
        <p:blipFill>
          <a:blip r:embed="rId6"/>
          <a:stretch>
            <a:fillRect/>
          </a:stretch>
        </p:blipFill>
        <p:spPr>
          <a:xfrm>
            <a:off x="1125855" y="3825875"/>
            <a:ext cx="4439920" cy="2219960"/>
          </a:xfrm>
          <a:prstGeom prst="rect">
            <a:avLst/>
          </a:prstGeom>
          <a:noFill/>
          <a:ln w="9525">
            <a:noFill/>
          </a:ln>
        </p:spPr>
      </p:pic>
      <p:sp>
        <p:nvSpPr>
          <p:cNvPr id="9" name="文本框 8"/>
          <p:cNvSpPr txBox="1"/>
          <p:nvPr/>
        </p:nvSpPr>
        <p:spPr>
          <a:xfrm>
            <a:off x="6346825" y="3448685"/>
            <a:ext cx="4512310" cy="2584450"/>
          </a:xfrm>
          <a:prstGeom prst="rect">
            <a:avLst/>
          </a:prstGeom>
          <a:noFill/>
        </p:spPr>
        <p:txBody>
          <a:bodyPr wrap="square" rtlCol="0">
            <a:spAutoFit/>
          </a:bodyPr>
          <a:lstStyle/>
          <a:p>
            <a:r>
              <a:rPr lang="zh-CN" altLang="en-US"/>
              <a:t>在调查中，大部分人淘汰旧衣物的原因是由于衣服掉色、变形、破损或审美疲劳与材质款式过时，少部分人由于衣服大小不合适或衣服数量过多。对于旧衣物，</a:t>
            </a:r>
            <a:r>
              <a:rPr lang="zh-CN" altLang="en-US">
                <a:sym typeface="+mn-ea"/>
              </a:rPr>
              <a:t>只有</a:t>
            </a:r>
            <a:r>
              <a:rPr lang="en-US" altLang="zh-CN">
                <a:sym typeface="+mn-ea"/>
              </a:rPr>
              <a:t>1/5</a:t>
            </a:r>
            <a:r>
              <a:rPr lang="zh-CN" altLang="en-US">
                <a:sym typeface="+mn-ea"/>
              </a:rPr>
              <a:t>的人选择改造再利用，</a:t>
            </a:r>
            <a:r>
              <a:rPr lang="en-US" altLang="zh-CN"/>
              <a:t>1/2</a:t>
            </a:r>
            <a:r>
              <a:rPr lang="zh-CN" altLang="en-US"/>
              <a:t>人会进行捐赠</a:t>
            </a:r>
            <a:r>
              <a:rPr lang="zh-CN" altLang="en-US">
                <a:sym typeface="+mn-ea"/>
              </a:rPr>
              <a:t>，</a:t>
            </a:r>
            <a:r>
              <a:rPr lang="en-US" altLang="zh-CN">
                <a:sym typeface="+mn-ea"/>
              </a:rPr>
              <a:t>1/10</a:t>
            </a:r>
            <a:r>
              <a:rPr lang="zh-CN" altLang="en-US">
                <a:sym typeface="+mn-ea"/>
              </a:rPr>
              <a:t>想要二手卖掉</a:t>
            </a:r>
            <a:r>
              <a:rPr lang="zh-CN" altLang="en-US"/>
              <a:t>，也有很多人直接扔掉或</a:t>
            </a:r>
            <a:r>
              <a:rPr lang="zh-CN" altLang="en-US">
                <a:sym typeface="+mn-ea"/>
              </a:rPr>
              <a:t>闲置</a:t>
            </a:r>
            <a:r>
              <a:rPr lang="zh-CN" altLang="en-US"/>
              <a:t>。对于旧衣物回收再利用，</a:t>
            </a:r>
            <a:r>
              <a:rPr lang="en-US" altLang="zh-CN"/>
              <a:t>2/3</a:t>
            </a:r>
            <a:r>
              <a:rPr lang="zh-CN" altLang="en-US"/>
              <a:t>认为很有用，呈支持态度，</a:t>
            </a:r>
            <a:r>
              <a:rPr lang="en-US" altLang="zh-CN"/>
              <a:t>1/3</a:t>
            </a:r>
            <a:r>
              <a:rPr lang="zh-CN" altLang="en-US"/>
              <a:t>认为无所谓，表示中立，没有人反对，觉得没必要。</a:t>
            </a: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500"/>
                                        <p:tgtEl>
                                          <p:spTgt spid="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6545" y="277495"/>
            <a:ext cx="11598910" cy="6303645"/>
          </a:xfrm>
          <a:prstGeom prst="rect">
            <a:avLst/>
          </a:prstGeom>
          <a:noFill/>
          <a:ln>
            <a:solidFill>
              <a:srgbClr val="5656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清刻本悦宋简体" panose="02000000000000000000" pitchFamily="2" charset="-122"/>
            </a:endParaRPr>
          </a:p>
        </p:txBody>
      </p:sp>
      <p:pic>
        <p:nvPicPr>
          <p:cNvPr id="6" name="图片 5" descr="花2"/>
          <p:cNvPicPr>
            <a:picLocks noChangeAspect="1"/>
          </p:cNvPicPr>
          <p:nvPr/>
        </p:nvPicPr>
        <p:blipFill>
          <a:blip r:embed="rId3"/>
          <a:stretch>
            <a:fillRect/>
          </a:stretch>
        </p:blipFill>
        <p:spPr>
          <a:xfrm>
            <a:off x="8932545" y="-10160"/>
            <a:ext cx="3294380" cy="1612900"/>
          </a:xfrm>
          <a:prstGeom prst="rect">
            <a:avLst/>
          </a:prstGeom>
        </p:spPr>
      </p:pic>
      <p:sp>
        <p:nvSpPr>
          <p:cNvPr id="100" name="文本框 99"/>
          <p:cNvSpPr txBox="1"/>
          <p:nvPr/>
        </p:nvSpPr>
        <p:spPr>
          <a:xfrm>
            <a:off x="762000" y="869315"/>
            <a:ext cx="5080000" cy="275590"/>
          </a:xfrm>
          <a:prstGeom prst="rect">
            <a:avLst/>
          </a:prstGeom>
          <a:noFill/>
          <a:ln w="9525">
            <a:noFill/>
          </a:ln>
        </p:spPr>
        <p:txBody>
          <a:bodyPr>
            <a:spAutoFit/>
          </a:bodyPr>
          <a:lstStyle/>
          <a:p>
            <a:pPr indent="0"/>
            <a:r>
              <a:rPr lang="zh-CN" sz="1200" b="1">
                <a:solidFill>
                  <a:srgbClr val="000000"/>
                </a:solidFill>
                <a:cs typeface="Times New Roman" panose="02020603050405020304" charset="0"/>
              </a:rPr>
              <a:t>第7题   对旧衣物处理的相关信息了解程度?  </a:t>
            </a:r>
            <a:endParaRPr lang="zh-CN" altLang="en-US" b="1"/>
          </a:p>
        </p:txBody>
      </p:sp>
      <p:pic>
        <p:nvPicPr>
          <p:cNvPr id="2" name="图片 -2147482560"/>
          <p:cNvPicPr>
            <a:picLocks noChangeAspect="1"/>
          </p:cNvPicPr>
          <p:nvPr/>
        </p:nvPicPr>
        <p:blipFill>
          <a:blip r:embed="rId4"/>
          <a:stretch>
            <a:fillRect/>
          </a:stretch>
        </p:blipFill>
        <p:spPr>
          <a:xfrm>
            <a:off x="762000" y="1230630"/>
            <a:ext cx="4511040" cy="2255520"/>
          </a:xfrm>
          <a:prstGeom prst="rect">
            <a:avLst/>
          </a:prstGeom>
          <a:noFill/>
          <a:ln w="9525">
            <a:noFill/>
          </a:ln>
        </p:spPr>
      </p:pic>
      <p:sp>
        <p:nvSpPr>
          <p:cNvPr id="5" name="文本框 4"/>
          <p:cNvSpPr txBox="1"/>
          <p:nvPr/>
        </p:nvSpPr>
        <p:spPr>
          <a:xfrm>
            <a:off x="5748655" y="869315"/>
            <a:ext cx="5080000" cy="275590"/>
          </a:xfrm>
          <a:prstGeom prst="rect">
            <a:avLst/>
          </a:prstGeom>
          <a:noFill/>
          <a:ln w="9525">
            <a:noFill/>
          </a:ln>
        </p:spPr>
        <p:txBody>
          <a:bodyPr>
            <a:spAutoFit/>
          </a:bodyPr>
          <a:lstStyle/>
          <a:p>
            <a:pPr indent="0"/>
            <a:r>
              <a:rPr lang="zh-CN" sz="1200" b="1">
                <a:solidFill>
                  <a:srgbClr val="000000"/>
                </a:solidFill>
                <a:cs typeface="Times New Roman" panose="02020603050405020304" charset="0"/>
              </a:rPr>
              <a:t>第8题   你可以接受经过规范清洗消毒处理的二手衣物吗</a:t>
            </a:r>
            <a:r>
              <a:rPr lang="zh-CN" sz="1200" b="0">
                <a:solidFill>
                  <a:srgbClr val="000000"/>
                </a:solidFill>
                <a:cs typeface="Times New Roman" panose="02020603050405020304" charset="0"/>
              </a:rPr>
              <a:t>？</a:t>
            </a:r>
            <a:endParaRPr lang="zh-CN" altLang="en-US"/>
          </a:p>
        </p:txBody>
      </p:sp>
      <p:pic>
        <p:nvPicPr>
          <p:cNvPr id="3" name="图片 -2147482553"/>
          <p:cNvPicPr>
            <a:picLocks noChangeAspect="1"/>
          </p:cNvPicPr>
          <p:nvPr/>
        </p:nvPicPr>
        <p:blipFill>
          <a:blip r:embed="rId5"/>
          <a:stretch>
            <a:fillRect/>
          </a:stretch>
        </p:blipFill>
        <p:spPr>
          <a:xfrm>
            <a:off x="5842000" y="1230630"/>
            <a:ext cx="4509770" cy="2254885"/>
          </a:xfrm>
          <a:prstGeom prst="rect">
            <a:avLst/>
          </a:prstGeom>
          <a:noFill/>
          <a:ln w="9525">
            <a:noFill/>
          </a:ln>
        </p:spPr>
      </p:pic>
      <p:sp>
        <p:nvSpPr>
          <p:cNvPr id="7" name="文本框 6"/>
          <p:cNvSpPr txBox="1"/>
          <p:nvPr/>
        </p:nvSpPr>
        <p:spPr>
          <a:xfrm>
            <a:off x="762000" y="3696653"/>
            <a:ext cx="5080000" cy="275590"/>
          </a:xfrm>
          <a:prstGeom prst="rect">
            <a:avLst/>
          </a:prstGeom>
          <a:noFill/>
          <a:ln w="9525">
            <a:noFill/>
          </a:ln>
        </p:spPr>
        <p:txBody>
          <a:bodyPr>
            <a:spAutoFit/>
          </a:bodyPr>
          <a:lstStyle/>
          <a:p>
            <a:pPr indent="0"/>
            <a:r>
              <a:rPr lang="zh-CN" sz="1200" b="1">
                <a:solidFill>
                  <a:srgbClr val="000000"/>
                </a:solidFill>
                <a:cs typeface="Times New Roman" panose="02020603050405020304" charset="0"/>
              </a:rPr>
              <a:t>第9题   关于废旧衣物的回收再利用，您对再生产品的担忧是？      </a:t>
            </a:r>
            <a:endParaRPr lang="zh-CN" altLang="en-US" sz="1200" b="1">
              <a:solidFill>
                <a:srgbClr val="000000"/>
              </a:solidFill>
              <a:cs typeface="Times New Roman" panose="02020603050405020304" charset="0"/>
            </a:endParaRPr>
          </a:p>
        </p:txBody>
      </p:sp>
      <p:pic>
        <p:nvPicPr>
          <p:cNvPr id="8" name="图片 -2147482538"/>
          <p:cNvPicPr>
            <a:picLocks noChangeAspect="1"/>
          </p:cNvPicPr>
          <p:nvPr/>
        </p:nvPicPr>
        <p:blipFill>
          <a:blip r:embed="rId6"/>
          <a:stretch>
            <a:fillRect/>
          </a:stretch>
        </p:blipFill>
        <p:spPr>
          <a:xfrm>
            <a:off x="835660" y="4095115"/>
            <a:ext cx="4437380" cy="2218690"/>
          </a:xfrm>
          <a:prstGeom prst="rect">
            <a:avLst/>
          </a:prstGeom>
          <a:noFill/>
          <a:ln w="9525">
            <a:noFill/>
          </a:ln>
        </p:spPr>
      </p:pic>
      <p:sp>
        <p:nvSpPr>
          <p:cNvPr id="9" name="文本框 8"/>
          <p:cNvSpPr txBox="1"/>
          <p:nvPr/>
        </p:nvSpPr>
        <p:spPr>
          <a:xfrm>
            <a:off x="5883910" y="3783330"/>
            <a:ext cx="5511165" cy="2584450"/>
          </a:xfrm>
          <a:prstGeom prst="rect">
            <a:avLst/>
          </a:prstGeom>
          <a:noFill/>
        </p:spPr>
        <p:txBody>
          <a:bodyPr wrap="square" rtlCol="0">
            <a:spAutoFit/>
          </a:bodyPr>
          <a:lstStyle/>
          <a:p>
            <a:r>
              <a:rPr lang="zh-CN" altLang="en-US"/>
              <a:t>对旧衣物处理的相关信息，大部分人不怎么了解甚至</a:t>
            </a:r>
            <a:r>
              <a:rPr lang="zh-CN" altLang="en-US">
                <a:sym typeface="+mn-ea"/>
              </a:rPr>
              <a:t>完全不了解</a:t>
            </a:r>
            <a:r>
              <a:rPr lang="zh-CN" altLang="en-US"/>
              <a:t>，小部分人了解部分，极少数人较为了解甚至非常了解。对于经过规范清洗消毒处理的二手衣物，超过</a:t>
            </a:r>
            <a:r>
              <a:rPr lang="en-US" altLang="zh-CN"/>
              <a:t>1/2</a:t>
            </a:r>
            <a:r>
              <a:rPr lang="zh-CN" altLang="en-US"/>
              <a:t>人觉得可以接受但会有点介意，剩余人中，完全可以和不可以很介意的人数占一半。对再生产品，绝大部分人会对卫生问题、质量问题和是否对人体产生影响产生担忧，少部分人对穿着效果和价格问题关心，极少部分人担心会对环境造成污染并有其他担心。</a:t>
            </a: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500"/>
                                        <p:tgtEl>
                                          <p:spTgt spid="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6545" y="277495"/>
            <a:ext cx="11598910" cy="6303645"/>
          </a:xfrm>
          <a:prstGeom prst="rect">
            <a:avLst/>
          </a:prstGeom>
          <a:noFill/>
          <a:ln>
            <a:solidFill>
              <a:srgbClr val="5656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清刻本悦宋简体" panose="02000000000000000000" pitchFamily="2" charset="-122"/>
            </a:endParaRPr>
          </a:p>
        </p:txBody>
      </p:sp>
      <p:pic>
        <p:nvPicPr>
          <p:cNvPr id="6" name="图片 5" descr="花2"/>
          <p:cNvPicPr>
            <a:picLocks noChangeAspect="1"/>
          </p:cNvPicPr>
          <p:nvPr/>
        </p:nvPicPr>
        <p:blipFill>
          <a:blip r:embed="rId3"/>
          <a:stretch>
            <a:fillRect/>
          </a:stretch>
        </p:blipFill>
        <p:spPr>
          <a:xfrm>
            <a:off x="8932545" y="-10160"/>
            <a:ext cx="3294380" cy="1612900"/>
          </a:xfrm>
          <a:prstGeom prst="rect">
            <a:avLst/>
          </a:prstGeom>
        </p:spPr>
      </p:pic>
      <p:sp>
        <p:nvSpPr>
          <p:cNvPr id="100" name="文本框 99"/>
          <p:cNvSpPr txBox="1"/>
          <p:nvPr/>
        </p:nvSpPr>
        <p:spPr>
          <a:xfrm>
            <a:off x="549910" y="853440"/>
            <a:ext cx="5080000" cy="275590"/>
          </a:xfrm>
          <a:prstGeom prst="rect">
            <a:avLst/>
          </a:prstGeom>
          <a:noFill/>
          <a:ln w="9525">
            <a:noFill/>
          </a:ln>
        </p:spPr>
        <p:txBody>
          <a:bodyPr>
            <a:spAutoFit/>
          </a:bodyPr>
          <a:lstStyle/>
          <a:p>
            <a:pPr indent="0"/>
            <a:r>
              <a:rPr lang="zh-CN" sz="1200" b="1">
                <a:solidFill>
                  <a:srgbClr val="000000"/>
                </a:solidFill>
                <a:cs typeface="Times New Roman" panose="02020603050405020304" charset="0"/>
              </a:rPr>
              <a:t>第10题   你更愿意接受用哪种方式来处理自己捐献的衣物？</a:t>
            </a:r>
            <a:endParaRPr lang="zh-CN" altLang="en-US" sz="1200" b="1">
              <a:solidFill>
                <a:srgbClr val="000000"/>
              </a:solidFill>
              <a:cs typeface="Times New Roman" panose="02020603050405020304" charset="0"/>
            </a:endParaRPr>
          </a:p>
        </p:txBody>
      </p:sp>
      <p:sp>
        <p:nvSpPr>
          <p:cNvPr id="3" name="文本框 2"/>
          <p:cNvSpPr txBox="1"/>
          <p:nvPr/>
        </p:nvSpPr>
        <p:spPr>
          <a:xfrm>
            <a:off x="4871085" y="853440"/>
            <a:ext cx="5080000" cy="275590"/>
          </a:xfrm>
          <a:prstGeom prst="rect">
            <a:avLst/>
          </a:prstGeom>
          <a:noFill/>
          <a:ln w="9525">
            <a:noFill/>
          </a:ln>
        </p:spPr>
        <p:txBody>
          <a:bodyPr>
            <a:spAutoFit/>
          </a:bodyPr>
          <a:lstStyle/>
          <a:p>
            <a:pPr indent="0"/>
            <a:r>
              <a:rPr lang="zh-CN" sz="1200" b="1">
                <a:solidFill>
                  <a:srgbClr val="000000"/>
                </a:solidFill>
                <a:cs typeface="Times New Roman" panose="02020603050405020304" charset="0"/>
              </a:rPr>
              <a:t>第11题   你认为目前衣物回收率低的原因是什么？</a:t>
            </a:r>
            <a:endParaRPr lang="zh-CN" altLang="en-US" sz="1200" b="1">
              <a:solidFill>
                <a:srgbClr val="000000"/>
              </a:solidFill>
              <a:cs typeface="Times New Roman" panose="02020603050405020304" charset="0"/>
            </a:endParaRPr>
          </a:p>
        </p:txBody>
      </p:sp>
      <p:sp>
        <p:nvSpPr>
          <p:cNvPr id="5" name="文本框 4"/>
          <p:cNvSpPr txBox="1"/>
          <p:nvPr/>
        </p:nvSpPr>
        <p:spPr>
          <a:xfrm>
            <a:off x="549910" y="3427730"/>
            <a:ext cx="5080000" cy="460375"/>
          </a:xfrm>
          <a:prstGeom prst="rect">
            <a:avLst/>
          </a:prstGeom>
          <a:noFill/>
          <a:ln w="9525">
            <a:noFill/>
          </a:ln>
        </p:spPr>
        <p:txBody>
          <a:bodyPr>
            <a:spAutoFit/>
          </a:bodyPr>
          <a:lstStyle/>
          <a:p>
            <a:pPr indent="0"/>
            <a:r>
              <a:rPr lang="zh-CN" sz="1200" b="1">
                <a:solidFill>
                  <a:srgbClr val="000000"/>
                </a:solidFill>
                <a:cs typeface="Times New Roman" panose="02020603050405020304" charset="0"/>
              </a:rPr>
              <a:t>第12题   如果您附近有旧衣服回收点或者旧衣改造活动您</a:t>
            </a:r>
          </a:p>
          <a:p>
            <a:pPr indent="0"/>
            <a:r>
              <a:rPr lang="zh-CN" sz="1200" b="1">
                <a:solidFill>
                  <a:srgbClr val="000000"/>
                </a:solidFill>
                <a:cs typeface="Times New Roman" panose="02020603050405020304" charset="0"/>
              </a:rPr>
              <a:t>会去参与吗？</a:t>
            </a:r>
            <a:endParaRPr lang="zh-CN" altLang="en-US" sz="1200" b="1">
              <a:solidFill>
                <a:srgbClr val="000000"/>
              </a:solidFill>
              <a:cs typeface="Times New Roman" panose="02020603050405020304" charset="0"/>
            </a:endParaRPr>
          </a:p>
        </p:txBody>
      </p:sp>
      <p:sp>
        <p:nvSpPr>
          <p:cNvPr id="7" name="文本框 6"/>
          <p:cNvSpPr txBox="1"/>
          <p:nvPr/>
        </p:nvSpPr>
        <p:spPr>
          <a:xfrm>
            <a:off x="4779010" y="3519805"/>
            <a:ext cx="5080000" cy="275590"/>
          </a:xfrm>
          <a:prstGeom prst="rect">
            <a:avLst/>
          </a:prstGeom>
          <a:noFill/>
          <a:ln w="9525">
            <a:noFill/>
          </a:ln>
        </p:spPr>
        <p:txBody>
          <a:bodyPr>
            <a:spAutoFit/>
          </a:bodyPr>
          <a:lstStyle/>
          <a:p>
            <a:pPr indent="0"/>
            <a:r>
              <a:rPr lang="zh-CN" sz="1200" b="1">
                <a:solidFill>
                  <a:srgbClr val="000000"/>
                </a:solidFill>
                <a:cs typeface="Times New Roman" panose="02020603050405020304" charset="0"/>
              </a:rPr>
              <a:t>第13题   你认为在学校宣传和推广再生产品合理吗？ </a:t>
            </a:r>
            <a:endParaRPr lang="zh-CN" altLang="en-US" sz="1200" b="1">
              <a:solidFill>
                <a:srgbClr val="000000"/>
              </a:solidFill>
              <a:cs typeface="Times New Roman" panose="02020603050405020304" charset="0"/>
            </a:endParaRPr>
          </a:p>
        </p:txBody>
      </p:sp>
      <p:pic>
        <p:nvPicPr>
          <p:cNvPr id="2" name="图片 -2147482529"/>
          <p:cNvPicPr>
            <a:picLocks noChangeAspect="1"/>
          </p:cNvPicPr>
          <p:nvPr/>
        </p:nvPicPr>
        <p:blipFill>
          <a:blip r:embed="rId4"/>
          <a:stretch>
            <a:fillRect/>
          </a:stretch>
        </p:blipFill>
        <p:spPr>
          <a:xfrm>
            <a:off x="549910" y="1306195"/>
            <a:ext cx="3847465" cy="1924685"/>
          </a:xfrm>
          <a:prstGeom prst="rect">
            <a:avLst/>
          </a:prstGeom>
          <a:noFill/>
          <a:ln w="9525">
            <a:noFill/>
          </a:ln>
        </p:spPr>
      </p:pic>
      <p:pic>
        <p:nvPicPr>
          <p:cNvPr id="8" name="图片 -2147482518"/>
          <p:cNvPicPr>
            <a:picLocks noChangeAspect="1"/>
          </p:cNvPicPr>
          <p:nvPr/>
        </p:nvPicPr>
        <p:blipFill>
          <a:blip r:embed="rId5"/>
          <a:stretch>
            <a:fillRect/>
          </a:stretch>
        </p:blipFill>
        <p:spPr>
          <a:xfrm>
            <a:off x="4779010" y="1306195"/>
            <a:ext cx="3850640" cy="1925320"/>
          </a:xfrm>
          <a:prstGeom prst="rect">
            <a:avLst/>
          </a:prstGeom>
          <a:noFill/>
          <a:ln w="9525">
            <a:noFill/>
          </a:ln>
        </p:spPr>
      </p:pic>
      <p:pic>
        <p:nvPicPr>
          <p:cNvPr id="9" name="图片 -2147482511"/>
          <p:cNvPicPr>
            <a:picLocks noChangeAspect="1"/>
          </p:cNvPicPr>
          <p:nvPr/>
        </p:nvPicPr>
        <p:blipFill>
          <a:blip r:embed="rId6"/>
          <a:stretch>
            <a:fillRect/>
          </a:stretch>
        </p:blipFill>
        <p:spPr>
          <a:xfrm>
            <a:off x="549910" y="4034155"/>
            <a:ext cx="3924935" cy="1963420"/>
          </a:xfrm>
          <a:prstGeom prst="rect">
            <a:avLst/>
          </a:prstGeom>
          <a:noFill/>
          <a:ln w="9525">
            <a:noFill/>
          </a:ln>
        </p:spPr>
      </p:pic>
      <p:pic>
        <p:nvPicPr>
          <p:cNvPr id="10" name="图片 -2147482506"/>
          <p:cNvPicPr>
            <a:picLocks noChangeAspect="1"/>
          </p:cNvPicPr>
          <p:nvPr/>
        </p:nvPicPr>
        <p:blipFill>
          <a:blip r:embed="rId7"/>
          <a:stretch>
            <a:fillRect/>
          </a:stretch>
        </p:blipFill>
        <p:spPr>
          <a:xfrm>
            <a:off x="4779010" y="4034155"/>
            <a:ext cx="3926205" cy="1964055"/>
          </a:xfrm>
          <a:prstGeom prst="rect">
            <a:avLst/>
          </a:prstGeom>
          <a:noFill/>
          <a:ln w="9525">
            <a:noFill/>
          </a:ln>
        </p:spPr>
      </p:pic>
      <p:sp>
        <p:nvSpPr>
          <p:cNvPr id="11" name="文本框 10"/>
          <p:cNvSpPr txBox="1"/>
          <p:nvPr/>
        </p:nvSpPr>
        <p:spPr>
          <a:xfrm>
            <a:off x="8771890" y="1373505"/>
            <a:ext cx="2944495" cy="4769485"/>
          </a:xfrm>
          <a:prstGeom prst="rect">
            <a:avLst/>
          </a:prstGeom>
          <a:noFill/>
        </p:spPr>
        <p:txBody>
          <a:bodyPr wrap="square" rtlCol="0">
            <a:spAutoFit/>
          </a:bodyPr>
          <a:lstStyle/>
          <a:p>
            <a:r>
              <a:rPr lang="zh-CN" altLang="en-US" sz="1600"/>
              <a:t>对于捐献的衣物，大多数人选择清洗消毒后捐献给贫困地区，少数人选择改造成拖把等类似物品或环保处理成原始布料再用于新衣物的制作或重新设计进入二手服装市场。约</a:t>
            </a:r>
            <a:r>
              <a:rPr lang="en-US" altLang="zh-CN" sz="1600"/>
              <a:t>2/5</a:t>
            </a:r>
            <a:r>
              <a:rPr lang="zh-CN" altLang="en-US" sz="1600"/>
              <a:t>的人认为目前衣物回收率低的原因是由于没有回收衣物的完善的机构和服务，</a:t>
            </a:r>
            <a:r>
              <a:rPr lang="en-US" altLang="zh-CN" sz="1600"/>
              <a:t>1/3</a:t>
            </a:r>
            <a:r>
              <a:rPr lang="zh-CN" altLang="en-US" sz="1600"/>
              <a:t>的人认为人们回收意识缺乏，少数人认为没有较为正规的回收机构或没有经济有效的旧衣物处理方法。如果</a:t>
            </a:r>
            <a:r>
              <a:rPr lang="zh-CN" sz="1600">
                <a:solidFill>
                  <a:srgbClr val="000000"/>
                </a:solidFill>
                <a:cs typeface="Times New Roman" panose="02020603050405020304" charset="0"/>
                <a:sym typeface="+mn-ea"/>
              </a:rPr>
              <a:t>附近有旧衣服回收点或者旧衣改造活动，约</a:t>
            </a:r>
            <a:r>
              <a:rPr lang="en-US" altLang="zh-CN" sz="1600">
                <a:solidFill>
                  <a:srgbClr val="000000"/>
                </a:solidFill>
                <a:cs typeface="Times New Roman" panose="02020603050405020304" charset="0"/>
                <a:sym typeface="+mn-ea"/>
              </a:rPr>
              <a:t>2/3</a:t>
            </a:r>
            <a:r>
              <a:rPr lang="zh-CN" altLang="en-US" sz="1600">
                <a:solidFill>
                  <a:srgbClr val="000000"/>
                </a:solidFill>
                <a:cs typeface="Times New Roman" panose="02020603050405020304" charset="0"/>
                <a:sym typeface="+mn-ea"/>
              </a:rPr>
              <a:t>的人愿意参与，</a:t>
            </a:r>
            <a:r>
              <a:rPr lang="en-US" altLang="zh-CN" sz="1600">
                <a:solidFill>
                  <a:srgbClr val="000000"/>
                </a:solidFill>
                <a:cs typeface="Times New Roman" panose="02020603050405020304" charset="0"/>
                <a:sym typeface="+mn-ea"/>
              </a:rPr>
              <a:t>1/3</a:t>
            </a:r>
            <a:r>
              <a:rPr lang="zh-CN" altLang="en-US" sz="1600">
                <a:solidFill>
                  <a:srgbClr val="000000"/>
                </a:solidFill>
                <a:cs typeface="Times New Roman" panose="02020603050405020304" charset="0"/>
                <a:sym typeface="+mn-ea"/>
              </a:rPr>
              <a:t>的人视情况而定，极少数人不愿意参与。绝大多数人认为</a:t>
            </a:r>
            <a:r>
              <a:rPr lang="zh-CN" sz="1600">
                <a:solidFill>
                  <a:srgbClr val="000000"/>
                </a:solidFill>
                <a:cs typeface="Times New Roman" panose="02020603050405020304" charset="0"/>
                <a:sym typeface="+mn-ea"/>
              </a:rPr>
              <a:t>在学校宣传和推广再生产品合理，极少数人认为不合理。</a:t>
            </a: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500"/>
                                        <p:tgtEl>
                                          <p:spTgt spid="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6545" y="277495"/>
            <a:ext cx="11598910" cy="6303645"/>
          </a:xfrm>
          <a:prstGeom prst="rect">
            <a:avLst/>
          </a:prstGeom>
          <a:noFill/>
          <a:ln>
            <a:solidFill>
              <a:srgbClr val="5656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清刻本悦宋简体" panose="02000000000000000000" pitchFamily="2" charset="-122"/>
            </a:endParaRPr>
          </a:p>
        </p:txBody>
      </p:sp>
      <p:pic>
        <p:nvPicPr>
          <p:cNvPr id="5" name="图片 4" descr="花1"/>
          <p:cNvPicPr>
            <a:picLocks noChangeAspect="1"/>
          </p:cNvPicPr>
          <p:nvPr/>
        </p:nvPicPr>
        <p:blipFill>
          <a:blip r:embed="rId3"/>
          <a:stretch>
            <a:fillRect/>
          </a:stretch>
        </p:blipFill>
        <p:spPr>
          <a:xfrm>
            <a:off x="0" y="-10160"/>
            <a:ext cx="1654810" cy="3216910"/>
          </a:xfrm>
          <a:prstGeom prst="rect">
            <a:avLst/>
          </a:prstGeom>
        </p:spPr>
      </p:pic>
      <p:pic>
        <p:nvPicPr>
          <p:cNvPr id="6" name="图片 5" descr="花2"/>
          <p:cNvPicPr>
            <a:picLocks noChangeAspect="1"/>
          </p:cNvPicPr>
          <p:nvPr/>
        </p:nvPicPr>
        <p:blipFill>
          <a:blip r:embed="rId4"/>
          <a:stretch>
            <a:fillRect/>
          </a:stretch>
        </p:blipFill>
        <p:spPr>
          <a:xfrm>
            <a:off x="8932545" y="-10160"/>
            <a:ext cx="3294380" cy="1612900"/>
          </a:xfrm>
          <a:prstGeom prst="rect">
            <a:avLst/>
          </a:prstGeom>
        </p:spPr>
      </p:pic>
      <p:sp>
        <p:nvSpPr>
          <p:cNvPr id="3" name="文本框 2"/>
          <p:cNvSpPr txBox="1"/>
          <p:nvPr/>
        </p:nvSpPr>
        <p:spPr>
          <a:xfrm>
            <a:off x="2075815" y="916305"/>
            <a:ext cx="6705600" cy="2553335"/>
          </a:xfrm>
          <a:prstGeom prst="rect">
            <a:avLst/>
          </a:prstGeom>
          <a:noFill/>
        </p:spPr>
        <p:txBody>
          <a:bodyPr wrap="square" rtlCol="0">
            <a:spAutoFit/>
          </a:bodyPr>
          <a:lstStyle/>
          <a:p>
            <a:r>
              <a:rPr lang="zh-CN" altLang="en-US" sz="2000" b="1"/>
              <a:t>项目背景：</a:t>
            </a:r>
            <a:r>
              <a:rPr lang="zh-CN" altLang="en-US" sz="2000"/>
              <a:t>在我国，随着市民经济收入的提高，服装更新速度越来越快，大堆的旧衣如何处理，成了不少家庭头疼的问题。而在国外，回收的旧衣中，通常30%属于质量较好的旧衣服，挑选出来后，一部分送到回收公司所属的二手商店销售；60%的旧衣通常不能再穿，它们被转入专业工厂进行资源回收和再利用处理；剩余的10%则被送进垃圾厂处理。这样，回收来的旧衣90%获得了“第二次生命”。</a:t>
            </a:r>
          </a:p>
        </p:txBody>
      </p:sp>
      <p:sp>
        <p:nvSpPr>
          <p:cNvPr id="8" name="文本框 7"/>
          <p:cNvSpPr txBox="1"/>
          <p:nvPr/>
        </p:nvSpPr>
        <p:spPr>
          <a:xfrm>
            <a:off x="2075815" y="3730625"/>
            <a:ext cx="6580505" cy="2245360"/>
          </a:xfrm>
          <a:prstGeom prst="rect">
            <a:avLst/>
          </a:prstGeom>
          <a:noFill/>
        </p:spPr>
        <p:txBody>
          <a:bodyPr wrap="square" rtlCol="0">
            <a:spAutoFit/>
          </a:bodyPr>
          <a:lstStyle/>
          <a:p>
            <a:pPr algn="just" fontAlgn="auto">
              <a:lnSpc>
                <a:spcPct val="100000"/>
              </a:lnSpc>
            </a:pPr>
            <a:r>
              <a:rPr lang="zh-CN" altLang="en-US" sz="2000" b="1"/>
              <a:t>痛点分析</a:t>
            </a:r>
            <a:r>
              <a:rPr lang="zh-CN" altLang="en-US" sz="2000"/>
              <a:t>：当前</a:t>
            </a:r>
            <a:r>
              <a:rPr lang="zh-CN" altLang="en-US" sz="2000" dirty="0">
                <a:solidFill>
                  <a:schemeClr val="tx1">
                    <a:lumMod val="75000"/>
                    <a:lumOff val="25000"/>
                  </a:schemeClr>
                </a:solidFill>
                <a:latin typeface="逐浪帅宋斜楷体" charset="-122"/>
                <a:ea typeface="逐浪帅宋斜楷体" charset="-122"/>
                <a:sym typeface="+mn-ea"/>
              </a:rPr>
              <a:t>绿色环保概念知识宣传力度不够，消费者的环保意识还有待提高，消费者对环保服装还心存芥蒂，而环保服装款式不够新颖，购买渠道也相对较少。同时</a:t>
            </a:r>
            <a:r>
              <a:rPr lang="zh-CN" altLang="en-US" sz="2000"/>
              <a:t>由于现在已少有旧衣捐献的活动，又无专门的规范旧衣回收机构，旧衣服或是堆在家里，或是被丢进垃圾堆，有的则被小贩收走转手出售，甚至成了“黑心棉”的材料。这都造成了旧衣资源的大量浪费。</a:t>
            </a: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500"/>
                                        <p:tgtEl>
                                          <p:spTgt spid="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500"/>
                                        <p:tgtEl>
                                          <p:spTgt spid="5"/>
                                        </p:tgtEl>
                                      </p:cBhvr>
                                    </p:animEffect>
                                  </p:childTnLst>
                                </p:cTn>
                              </p:par>
                              <p:par>
                                <p:cTn id="12" presetID="22" presetClass="entr" presetSubtype="2"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right)">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6545" y="277495"/>
            <a:ext cx="11598910" cy="6303645"/>
          </a:xfrm>
          <a:prstGeom prst="rect">
            <a:avLst/>
          </a:prstGeom>
          <a:noFill/>
          <a:ln>
            <a:solidFill>
              <a:srgbClr val="56565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方正清刻本悦宋简体" panose="02000000000000000000" pitchFamily="2" charset="-122"/>
            </a:endParaRPr>
          </a:p>
        </p:txBody>
      </p:sp>
      <p:pic>
        <p:nvPicPr>
          <p:cNvPr id="6" name="图片 5" descr="花2"/>
          <p:cNvPicPr>
            <a:picLocks noChangeAspect="1"/>
          </p:cNvPicPr>
          <p:nvPr/>
        </p:nvPicPr>
        <p:blipFill>
          <a:blip r:embed="rId3"/>
          <a:stretch>
            <a:fillRect/>
          </a:stretch>
        </p:blipFill>
        <p:spPr>
          <a:xfrm>
            <a:off x="8932545" y="-10160"/>
            <a:ext cx="3294380" cy="1612900"/>
          </a:xfrm>
          <a:prstGeom prst="rect">
            <a:avLst/>
          </a:prstGeom>
        </p:spPr>
      </p:pic>
      <p:sp>
        <p:nvSpPr>
          <p:cNvPr id="9" name="文本框 8"/>
          <p:cNvSpPr txBox="1"/>
          <p:nvPr/>
        </p:nvSpPr>
        <p:spPr>
          <a:xfrm>
            <a:off x="1615440" y="797560"/>
            <a:ext cx="7459345" cy="5262245"/>
          </a:xfrm>
          <a:prstGeom prst="rect">
            <a:avLst/>
          </a:prstGeom>
          <a:noFill/>
        </p:spPr>
        <p:txBody>
          <a:bodyPr wrap="square" rtlCol="0">
            <a:spAutoFit/>
          </a:bodyPr>
          <a:lstStyle/>
          <a:p>
            <a:pPr indent="457200" fontAlgn="auto"/>
            <a:r>
              <a:rPr lang="zh-CN" altLang="en-US" sz="2400" b="1"/>
              <a:t>发展前景</a:t>
            </a:r>
            <a:r>
              <a:rPr lang="zh-CN" altLang="en-US" sz="2400"/>
              <a:t>：在“低碳生活”成为时尚新宠的21世纪，在废物利用已经得到了普及的今天，我们将提供一个处理人们废旧衣物的平台，经过团队的努力协作，将其一部分捐赠给西部贫困山区，一部分销售给一些纤维制造企业、木塑企业、橡胶企业以及造纸企业等，实现废旧衣物的循环再利用。</a:t>
            </a:r>
          </a:p>
          <a:p>
            <a:pPr indent="457200" fontAlgn="auto"/>
            <a:r>
              <a:rPr lang="zh-CN" altLang="en-US" sz="2400"/>
              <a:t>我们作为新时期的大学生，既是追逐潮流，具有新型消费观念的重要群体，又是易于接受低碳思想，推广循环经济的主要对象。于是，我们以大学生作为我们此项目的宣传与服务对象，又以“低碳生活”为宣传理念，把大学生的废旧衣物进行循环再利用，从而达到一个追求低碳时尚，支持环保事业，共建绿色生态家园的目的。同时，使大学生成为环保事业的主力军。</a:t>
            </a:r>
          </a:p>
        </p:txBody>
      </p:sp>
    </p:spTree>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edge">
                                      <p:cBhvr>
                                        <p:cTn id="7" dur="500"/>
                                        <p:tgtEl>
                                          <p:spTgt spid="4"/>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right)">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540,&quot;width&quot;:5188}"/>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54,&quot;width&quot;:7308}"/>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569,&quot;width&quot;:7138}"/>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500,&quot;width&quot;:90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TotalTime>
  <Words>1683</Words>
  <Application>Microsoft Office PowerPoint</Application>
  <PresentationFormat>自定义</PresentationFormat>
  <Paragraphs>93</Paragraphs>
  <Slides>15</Slides>
  <Notes>15</Notes>
  <HiddenSlides>0</HiddenSlides>
  <MMClips>0</MMClips>
  <ScaleCrop>false</ScaleCrop>
  <HeadingPairs>
    <vt:vector size="4" baseType="variant">
      <vt:variant>
        <vt:lpstr>主题</vt:lpstr>
      </vt:variant>
      <vt:variant>
        <vt:i4>1</vt:i4>
      </vt:variant>
      <vt:variant>
        <vt:lpstr>幻灯片标题</vt:lpstr>
      </vt:variant>
      <vt:variant>
        <vt:i4>15</vt:i4>
      </vt:variant>
    </vt:vector>
  </HeadingPairs>
  <TitlesOfParts>
    <vt:vector size="16"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Liu</cp:lastModifiedBy>
  <cp:revision>19</cp:revision>
  <dcterms:created xsi:type="dcterms:W3CDTF">2017-09-19T13:34:00Z</dcterms:created>
  <dcterms:modified xsi:type="dcterms:W3CDTF">2021-04-20T05:30:10Z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ICV">
    <vt:lpwstr>82C85E48F1F24FAAAC19B76B619B1171</vt:lpwstr>
  </property>
</Properties>
</file>